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135" d="100"/>
          <a:sy n="135" d="100"/>
        </p:scale>
        <p:origin x="21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7947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gamma.app"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gamma.app"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gamma.app"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hyperlink" Target="https://gamma.app" TargetMode="External"/><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3.png"/><Relationship Id="rId4" Type="http://schemas.openxmlformats.org/officeDocument/2006/relationships/image" Target="../media/image17.png"/><Relationship Id="rId9" Type="http://schemas.openxmlformats.org/officeDocument/2006/relationships/hyperlink" Target="https://gamma.app"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93790" y="1767364"/>
            <a:ext cx="7556421" cy="1956435"/>
          </a:xfrm>
          <a:prstGeom prst="rect">
            <a:avLst/>
          </a:prstGeom>
          <a:noFill/>
          <a:ln/>
        </p:spPr>
        <p:txBody>
          <a:bodyPr wrap="square" rtlCol="0" anchor="t"/>
          <a:lstStyle/>
          <a:p>
            <a:pPr marL="0" indent="0">
              <a:lnSpc>
                <a:spcPts val="7702"/>
              </a:lnSpc>
              <a:buNone/>
            </a:pPr>
            <a:r>
              <a:rPr lang="en-US" sz="6162" dirty="0">
                <a:solidFill>
                  <a:srgbClr val="97B8FF"/>
                </a:solidFill>
                <a:latin typeface="Sora" pitchFamily="34" charset="0"/>
                <a:ea typeface="Sora" pitchFamily="34" charset="-122"/>
                <a:cs typeface="Sora" pitchFamily="34" charset="-120"/>
              </a:rPr>
              <a:t>Project "Escape Room"</a:t>
            </a:r>
            <a:endParaRPr lang="en-US" sz="6162" dirty="0"/>
          </a:p>
        </p:txBody>
      </p:sp>
      <p:sp>
        <p:nvSpPr>
          <p:cNvPr id="6" name="Text 2"/>
          <p:cNvSpPr/>
          <p:nvPr/>
        </p:nvSpPr>
        <p:spPr>
          <a:xfrm>
            <a:off x="793790" y="4063960"/>
            <a:ext cx="7556421" cy="453509"/>
          </a:xfrm>
          <a:prstGeom prst="rect">
            <a:avLst/>
          </a:prstGeom>
          <a:noFill/>
          <a:ln/>
        </p:spPr>
        <p:txBody>
          <a:bodyPr wrap="none" rtlCol="0" anchor="t"/>
          <a:lstStyle/>
          <a:p>
            <a:pPr marL="0" indent="0">
              <a:lnSpc>
                <a:spcPts val="3572"/>
              </a:lnSpc>
              <a:buNone/>
            </a:pPr>
            <a:r>
              <a:rPr lang="en-US" sz="2233" dirty="0">
                <a:solidFill>
                  <a:srgbClr val="E0D6DE"/>
                </a:solidFill>
                <a:latin typeface="Noto Sans TC" pitchFamily="34" charset="0"/>
                <a:ea typeface="Noto Sans TC" pitchFamily="34" charset="-122"/>
                <a:cs typeface="Noto Sans TC" pitchFamily="34" charset="-120"/>
              </a:rPr>
              <a:t>By:</a:t>
            </a:r>
            <a:endParaRPr lang="en-US" sz="2233" dirty="0"/>
          </a:p>
        </p:txBody>
      </p:sp>
      <p:sp>
        <p:nvSpPr>
          <p:cNvPr id="7" name="Text 3"/>
          <p:cNvSpPr/>
          <p:nvPr/>
        </p:nvSpPr>
        <p:spPr>
          <a:xfrm>
            <a:off x="1156692" y="4772620"/>
            <a:ext cx="7193518" cy="362903"/>
          </a:xfrm>
          <a:prstGeom prst="rect">
            <a:avLst/>
          </a:prstGeom>
          <a:noFill/>
          <a:ln/>
        </p:spPr>
        <p:txBody>
          <a:bodyPr wrap="none" rtlCol="0" anchor="t"/>
          <a:lstStyle/>
          <a:p>
            <a:pPr marL="342900" indent="-342900" algn="l">
              <a:lnSpc>
                <a:spcPts val="2858"/>
              </a:lnSpc>
              <a:buSzPct val="100000"/>
              <a:buChar char="•"/>
            </a:pPr>
            <a:r>
              <a:rPr lang="en-US" sz="1786" dirty="0">
                <a:solidFill>
                  <a:srgbClr val="E0D6DE"/>
                </a:solidFill>
                <a:latin typeface="Noto Sans TC" pitchFamily="34" charset="0"/>
                <a:ea typeface="Noto Sans TC" pitchFamily="34" charset="-122"/>
                <a:cs typeface="Noto Sans TC" pitchFamily="34" charset="-120"/>
              </a:rPr>
              <a:t>Jainal Gosaliya</a:t>
            </a:r>
            <a:endParaRPr lang="en-US" sz="1786" dirty="0"/>
          </a:p>
        </p:txBody>
      </p:sp>
      <p:sp>
        <p:nvSpPr>
          <p:cNvPr id="8" name="Text 4"/>
          <p:cNvSpPr/>
          <p:nvPr/>
        </p:nvSpPr>
        <p:spPr>
          <a:xfrm>
            <a:off x="1156692" y="5214818"/>
            <a:ext cx="7193518" cy="362903"/>
          </a:xfrm>
          <a:prstGeom prst="rect">
            <a:avLst/>
          </a:prstGeom>
          <a:noFill/>
          <a:ln/>
        </p:spPr>
        <p:txBody>
          <a:bodyPr wrap="none" rtlCol="0" anchor="t"/>
          <a:lstStyle/>
          <a:p>
            <a:pPr marL="342900" indent="-342900" algn="l">
              <a:lnSpc>
                <a:spcPts val="2858"/>
              </a:lnSpc>
              <a:buSzPct val="100000"/>
              <a:buChar char="•"/>
            </a:pPr>
            <a:r>
              <a:rPr lang="en-US" sz="1786" dirty="0">
                <a:solidFill>
                  <a:srgbClr val="E0D6DE"/>
                </a:solidFill>
                <a:latin typeface="Noto Sans TC" pitchFamily="34" charset="0"/>
                <a:ea typeface="Noto Sans TC" pitchFamily="34" charset="-122"/>
                <a:cs typeface="Noto Sans TC" pitchFamily="34" charset="-120"/>
              </a:rPr>
              <a:t>Sanjay Tholani</a:t>
            </a:r>
            <a:endParaRPr lang="en-US" sz="1786" dirty="0"/>
          </a:p>
        </p:txBody>
      </p:sp>
      <p:sp>
        <p:nvSpPr>
          <p:cNvPr id="9" name="Text 5"/>
          <p:cNvSpPr/>
          <p:nvPr/>
        </p:nvSpPr>
        <p:spPr>
          <a:xfrm>
            <a:off x="1156692" y="5657017"/>
            <a:ext cx="7193518" cy="362903"/>
          </a:xfrm>
          <a:prstGeom prst="rect">
            <a:avLst/>
          </a:prstGeom>
          <a:noFill/>
          <a:ln/>
        </p:spPr>
        <p:txBody>
          <a:bodyPr wrap="none" rtlCol="0" anchor="t"/>
          <a:lstStyle/>
          <a:p>
            <a:pPr marL="342900" indent="-342900" algn="l">
              <a:lnSpc>
                <a:spcPts val="2858"/>
              </a:lnSpc>
              <a:buSzPct val="100000"/>
              <a:buChar char="•"/>
            </a:pPr>
            <a:r>
              <a:rPr lang="en-US" sz="1786" dirty="0">
                <a:solidFill>
                  <a:srgbClr val="E0D6DE"/>
                </a:solidFill>
                <a:latin typeface="Noto Sans TC" pitchFamily="34" charset="0"/>
                <a:ea typeface="Noto Sans TC" pitchFamily="34" charset="-122"/>
                <a:cs typeface="Noto Sans TC" pitchFamily="34" charset="-120"/>
              </a:rPr>
              <a:t>Adarsh Gupta</a:t>
            </a:r>
            <a:endParaRPr lang="en-US" sz="1786" dirty="0"/>
          </a:p>
        </p:txBody>
      </p:sp>
      <p:sp>
        <p:nvSpPr>
          <p:cNvPr id="10" name="Text 6"/>
          <p:cNvSpPr/>
          <p:nvPr/>
        </p:nvSpPr>
        <p:spPr>
          <a:xfrm>
            <a:off x="1156692" y="6099215"/>
            <a:ext cx="7193518" cy="362903"/>
          </a:xfrm>
          <a:prstGeom prst="rect">
            <a:avLst/>
          </a:prstGeom>
          <a:noFill/>
          <a:ln/>
        </p:spPr>
        <p:txBody>
          <a:bodyPr wrap="none" rtlCol="0" anchor="t"/>
          <a:lstStyle/>
          <a:p>
            <a:pPr marL="342900" indent="-342900" algn="l">
              <a:lnSpc>
                <a:spcPts val="2858"/>
              </a:lnSpc>
              <a:buSzPct val="100000"/>
              <a:buChar char="•"/>
            </a:pPr>
            <a:r>
              <a:rPr lang="en-US" sz="1786" dirty="0">
                <a:solidFill>
                  <a:srgbClr val="E0D6DE"/>
                </a:solidFill>
                <a:latin typeface="Noto Sans TC" pitchFamily="34" charset="0"/>
                <a:ea typeface="Noto Sans TC" pitchFamily="34" charset="-122"/>
                <a:cs typeface="Noto Sans TC" pitchFamily="34" charset="-120"/>
              </a:rPr>
              <a:t>Faizan Shaikh</a:t>
            </a:r>
            <a:endParaRPr lang="en-US" sz="1786" dirty="0"/>
          </a:p>
        </p:txBody>
      </p:sp>
      <p:pic>
        <p:nvPicPr>
          <p:cNvPr id="11"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93790" y="732949"/>
            <a:ext cx="7556421" cy="1417558"/>
          </a:xfrm>
          <a:prstGeom prst="rect">
            <a:avLst/>
          </a:prstGeom>
          <a:noFill/>
          <a:ln/>
        </p:spPr>
        <p:txBody>
          <a:bodyPr wrap="square" rtlCol="0" anchor="t"/>
          <a:lstStyle/>
          <a:p>
            <a:pPr marL="0" indent="0">
              <a:lnSpc>
                <a:spcPts val="5581"/>
              </a:lnSpc>
              <a:buNone/>
            </a:pPr>
            <a:r>
              <a:rPr lang="en-US" sz="4465" dirty="0">
                <a:solidFill>
                  <a:srgbClr val="97B8FF"/>
                </a:solidFill>
                <a:latin typeface="Sora" pitchFamily="34" charset="0"/>
                <a:ea typeface="Sora" pitchFamily="34" charset="-122"/>
                <a:cs typeface="Sora" pitchFamily="34" charset="-120"/>
              </a:rPr>
              <a:t>State Pattern: Dynamic Behavior Modification</a:t>
            </a:r>
            <a:endParaRPr lang="en-US" sz="4465" dirty="0"/>
          </a:p>
        </p:txBody>
      </p:sp>
      <p:sp>
        <p:nvSpPr>
          <p:cNvPr id="6" name="Shape 2"/>
          <p:cNvSpPr/>
          <p:nvPr/>
        </p:nvSpPr>
        <p:spPr>
          <a:xfrm>
            <a:off x="793790" y="2490668"/>
            <a:ext cx="7556421" cy="5005864"/>
          </a:xfrm>
          <a:prstGeom prst="roundRect">
            <a:avLst>
              <a:gd name="adj" fmla="val 680"/>
            </a:avLst>
          </a:prstGeom>
          <a:noFill/>
          <a:ln w="7620">
            <a:solidFill>
              <a:srgbClr val="FFFFFF">
                <a:alpha val="24000"/>
              </a:srgbClr>
            </a:solidFill>
            <a:prstDash val="solid"/>
          </a:ln>
        </p:spPr>
        <p:txBody>
          <a:bodyPr/>
          <a:lstStyle/>
          <a:p>
            <a:endParaRPr lang="en-US"/>
          </a:p>
        </p:txBody>
      </p:sp>
      <p:sp>
        <p:nvSpPr>
          <p:cNvPr id="7" name="Shape 3"/>
          <p:cNvSpPr/>
          <p:nvPr/>
        </p:nvSpPr>
        <p:spPr>
          <a:xfrm>
            <a:off x="801410" y="2498288"/>
            <a:ext cx="7541181" cy="650319"/>
          </a:xfrm>
          <a:prstGeom prst="rect">
            <a:avLst/>
          </a:prstGeom>
          <a:solidFill>
            <a:srgbClr val="FFFFFF">
              <a:alpha val="4000"/>
            </a:srgbClr>
          </a:solidFill>
          <a:ln/>
        </p:spPr>
        <p:txBody>
          <a:bodyPr/>
          <a:lstStyle/>
          <a:p>
            <a:endParaRPr lang="en-US"/>
          </a:p>
        </p:txBody>
      </p:sp>
      <p:sp>
        <p:nvSpPr>
          <p:cNvPr id="8" name="Text 4"/>
          <p:cNvSpPr/>
          <p:nvPr/>
        </p:nvSpPr>
        <p:spPr>
          <a:xfrm>
            <a:off x="1028224" y="2641997"/>
            <a:ext cx="3313152" cy="362903"/>
          </a:xfrm>
          <a:prstGeom prst="rect">
            <a:avLst/>
          </a:prstGeom>
          <a:noFill/>
          <a:ln/>
        </p:spPr>
        <p:txBody>
          <a:bodyPr wrap="non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State</a:t>
            </a:r>
            <a:endParaRPr lang="en-US" sz="1786" dirty="0"/>
          </a:p>
        </p:txBody>
      </p:sp>
      <p:sp>
        <p:nvSpPr>
          <p:cNvPr id="9" name="Text 5"/>
          <p:cNvSpPr/>
          <p:nvPr/>
        </p:nvSpPr>
        <p:spPr>
          <a:xfrm>
            <a:off x="4802624" y="2641997"/>
            <a:ext cx="3313152" cy="362903"/>
          </a:xfrm>
          <a:prstGeom prst="rect">
            <a:avLst/>
          </a:prstGeom>
          <a:noFill/>
          <a:ln/>
        </p:spPr>
        <p:txBody>
          <a:bodyPr wrap="non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Description</a:t>
            </a:r>
            <a:endParaRPr lang="en-US" sz="1786" dirty="0"/>
          </a:p>
        </p:txBody>
      </p:sp>
      <p:sp>
        <p:nvSpPr>
          <p:cNvPr id="10" name="Shape 6"/>
          <p:cNvSpPr/>
          <p:nvPr/>
        </p:nvSpPr>
        <p:spPr>
          <a:xfrm>
            <a:off x="801410" y="3148608"/>
            <a:ext cx="7541181" cy="1013222"/>
          </a:xfrm>
          <a:prstGeom prst="rect">
            <a:avLst/>
          </a:prstGeom>
          <a:solidFill>
            <a:srgbClr val="000000">
              <a:alpha val="4000"/>
            </a:srgbClr>
          </a:solidFill>
          <a:ln/>
        </p:spPr>
        <p:txBody>
          <a:bodyPr/>
          <a:lstStyle/>
          <a:p>
            <a:endParaRPr lang="en-US"/>
          </a:p>
        </p:txBody>
      </p:sp>
      <p:sp>
        <p:nvSpPr>
          <p:cNvPr id="11" name="Text 7"/>
          <p:cNvSpPr/>
          <p:nvPr/>
        </p:nvSpPr>
        <p:spPr>
          <a:xfrm>
            <a:off x="1028224" y="3292316"/>
            <a:ext cx="3313152" cy="362903"/>
          </a:xfrm>
          <a:prstGeom prst="rect">
            <a:avLst/>
          </a:prstGeom>
          <a:noFill/>
          <a:ln/>
        </p:spPr>
        <p:txBody>
          <a:bodyPr wrap="non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EntryState</a:t>
            </a:r>
            <a:endParaRPr lang="en-US" sz="1786" dirty="0"/>
          </a:p>
        </p:txBody>
      </p:sp>
      <p:sp>
        <p:nvSpPr>
          <p:cNvPr id="12" name="Text 8"/>
          <p:cNvSpPr/>
          <p:nvPr/>
        </p:nvSpPr>
        <p:spPr>
          <a:xfrm>
            <a:off x="4802624" y="3292316"/>
            <a:ext cx="3313152" cy="725805"/>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Initial game state for new players</a:t>
            </a:r>
            <a:endParaRPr lang="en-US" sz="1786" dirty="0"/>
          </a:p>
        </p:txBody>
      </p:sp>
      <p:sp>
        <p:nvSpPr>
          <p:cNvPr id="13" name="Shape 9"/>
          <p:cNvSpPr/>
          <p:nvPr/>
        </p:nvSpPr>
        <p:spPr>
          <a:xfrm>
            <a:off x="801410" y="4161830"/>
            <a:ext cx="7541181" cy="650319"/>
          </a:xfrm>
          <a:prstGeom prst="rect">
            <a:avLst/>
          </a:prstGeom>
          <a:solidFill>
            <a:srgbClr val="FFFFFF">
              <a:alpha val="4000"/>
            </a:srgbClr>
          </a:solidFill>
          <a:ln/>
        </p:spPr>
        <p:txBody>
          <a:bodyPr/>
          <a:lstStyle/>
          <a:p>
            <a:endParaRPr lang="en-US"/>
          </a:p>
        </p:txBody>
      </p:sp>
      <p:sp>
        <p:nvSpPr>
          <p:cNvPr id="14" name="Text 10"/>
          <p:cNvSpPr/>
          <p:nvPr/>
        </p:nvSpPr>
        <p:spPr>
          <a:xfrm>
            <a:off x="1028224" y="4305538"/>
            <a:ext cx="3313152" cy="362903"/>
          </a:xfrm>
          <a:prstGeom prst="rect">
            <a:avLst/>
          </a:prstGeom>
          <a:noFill/>
          <a:ln/>
        </p:spPr>
        <p:txBody>
          <a:bodyPr wrap="non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BeginnerState</a:t>
            </a:r>
            <a:endParaRPr lang="en-US" sz="1786" dirty="0"/>
          </a:p>
        </p:txBody>
      </p:sp>
      <p:sp>
        <p:nvSpPr>
          <p:cNvPr id="15" name="Text 11"/>
          <p:cNvSpPr/>
          <p:nvPr/>
        </p:nvSpPr>
        <p:spPr>
          <a:xfrm>
            <a:off x="4802624" y="4305538"/>
            <a:ext cx="3313152" cy="362903"/>
          </a:xfrm>
          <a:prstGeom prst="rect">
            <a:avLst/>
          </a:prstGeom>
          <a:noFill/>
          <a:ln/>
        </p:spPr>
        <p:txBody>
          <a:bodyPr wrap="non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Early stages of gameplay</a:t>
            </a:r>
            <a:endParaRPr lang="en-US" sz="1786" dirty="0"/>
          </a:p>
        </p:txBody>
      </p:sp>
      <p:sp>
        <p:nvSpPr>
          <p:cNvPr id="16" name="Shape 12"/>
          <p:cNvSpPr/>
          <p:nvPr/>
        </p:nvSpPr>
        <p:spPr>
          <a:xfrm>
            <a:off x="801410" y="4812149"/>
            <a:ext cx="7541181" cy="650319"/>
          </a:xfrm>
          <a:prstGeom prst="rect">
            <a:avLst/>
          </a:prstGeom>
          <a:solidFill>
            <a:srgbClr val="000000">
              <a:alpha val="4000"/>
            </a:srgbClr>
          </a:solidFill>
          <a:ln/>
        </p:spPr>
        <p:txBody>
          <a:bodyPr/>
          <a:lstStyle/>
          <a:p>
            <a:endParaRPr lang="en-US"/>
          </a:p>
        </p:txBody>
      </p:sp>
      <p:sp>
        <p:nvSpPr>
          <p:cNvPr id="17" name="Text 13"/>
          <p:cNvSpPr/>
          <p:nvPr/>
        </p:nvSpPr>
        <p:spPr>
          <a:xfrm>
            <a:off x="1028224" y="4955858"/>
            <a:ext cx="3313152" cy="362903"/>
          </a:xfrm>
          <a:prstGeom prst="rect">
            <a:avLst/>
          </a:prstGeom>
          <a:noFill/>
          <a:ln/>
        </p:spPr>
        <p:txBody>
          <a:bodyPr wrap="non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IntermediateState</a:t>
            </a:r>
            <a:endParaRPr lang="en-US" sz="1786" dirty="0"/>
          </a:p>
        </p:txBody>
      </p:sp>
      <p:sp>
        <p:nvSpPr>
          <p:cNvPr id="18" name="Text 14"/>
          <p:cNvSpPr/>
          <p:nvPr/>
        </p:nvSpPr>
        <p:spPr>
          <a:xfrm>
            <a:off x="4802624" y="4955858"/>
            <a:ext cx="3313152" cy="362903"/>
          </a:xfrm>
          <a:prstGeom prst="rect">
            <a:avLst/>
          </a:prstGeom>
          <a:noFill/>
          <a:ln/>
        </p:spPr>
        <p:txBody>
          <a:bodyPr wrap="non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Mid-level gameplay challenges</a:t>
            </a:r>
            <a:endParaRPr lang="en-US" sz="1786" dirty="0"/>
          </a:p>
        </p:txBody>
      </p:sp>
      <p:sp>
        <p:nvSpPr>
          <p:cNvPr id="19" name="Shape 15"/>
          <p:cNvSpPr/>
          <p:nvPr/>
        </p:nvSpPr>
        <p:spPr>
          <a:xfrm>
            <a:off x="801410" y="5462468"/>
            <a:ext cx="7541181" cy="1013222"/>
          </a:xfrm>
          <a:prstGeom prst="rect">
            <a:avLst/>
          </a:prstGeom>
          <a:solidFill>
            <a:srgbClr val="FFFFFF">
              <a:alpha val="4000"/>
            </a:srgbClr>
          </a:solidFill>
          <a:ln/>
        </p:spPr>
        <p:txBody>
          <a:bodyPr/>
          <a:lstStyle/>
          <a:p>
            <a:endParaRPr lang="en-US"/>
          </a:p>
        </p:txBody>
      </p:sp>
      <p:sp>
        <p:nvSpPr>
          <p:cNvPr id="20" name="Text 16"/>
          <p:cNvSpPr/>
          <p:nvPr/>
        </p:nvSpPr>
        <p:spPr>
          <a:xfrm>
            <a:off x="1028224" y="5606177"/>
            <a:ext cx="3313152" cy="362903"/>
          </a:xfrm>
          <a:prstGeom prst="rect">
            <a:avLst/>
          </a:prstGeom>
          <a:noFill/>
          <a:ln/>
        </p:spPr>
        <p:txBody>
          <a:bodyPr wrap="non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AdvancedState</a:t>
            </a:r>
            <a:endParaRPr lang="en-US" sz="1786" dirty="0"/>
          </a:p>
        </p:txBody>
      </p:sp>
      <p:sp>
        <p:nvSpPr>
          <p:cNvPr id="21" name="Text 17"/>
          <p:cNvSpPr/>
          <p:nvPr/>
        </p:nvSpPr>
        <p:spPr>
          <a:xfrm>
            <a:off x="4802624" y="5606177"/>
            <a:ext cx="3313152" cy="725805"/>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Higher difficulty puzzles and rooms</a:t>
            </a:r>
            <a:endParaRPr lang="en-US" sz="1786" dirty="0"/>
          </a:p>
        </p:txBody>
      </p:sp>
      <p:sp>
        <p:nvSpPr>
          <p:cNvPr id="22" name="Shape 18"/>
          <p:cNvSpPr/>
          <p:nvPr/>
        </p:nvSpPr>
        <p:spPr>
          <a:xfrm>
            <a:off x="801410" y="6475690"/>
            <a:ext cx="7541181" cy="1013222"/>
          </a:xfrm>
          <a:prstGeom prst="rect">
            <a:avLst/>
          </a:prstGeom>
          <a:solidFill>
            <a:srgbClr val="000000">
              <a:alpha val="4000"/>
            </a:srgbClr>
          </a:solidFill>
          <a:ln/>
        </p:spPr>
        <p:txBody>
          <a:bodyPr/>
          <a:lstStyle/>
          <a:p>
            <a:endParaRPr lang="en-US"/>
          </a:p>
        </p:txBody>
      </p:sp>
      <p:sp>
        <p:nvSpPr>
          <p:cNvPr id="23" name="Text 19"/>
          <p:cNvSpPr/>
          <p:nvPr/>
        </p:nvSpPr>
        <p:spPr>
          <a:xfrm>
            <a:off x="1028224" y="6619399"/>
            <a:ext cx="3313152" cy="362903"/>
          </a:xfrm>
          <a:prstGeom prst="rect">
            <a:avLst/>
          </a:prstGeom>
          <a:noFill/>
          <a:ln/>
        </p:spPr>
        <p:txBody>
          <a:bodyPr wrap="non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ExitState</a:t>
            </a:r>
            <a:endParaRPr lang="en-US" sz="1786" dirty="0"/>
          </a:p>
        </p:txBody>
      </p:sp>
      <p:sp>
        <p:nvSpPr>
          <p:cNvPr id="24" name="Text 20"/>
          <p:cNvSpPr/>
          <p:nvPr/>
        </p:nvSpPr>
        <p:spPr>
          <a:xfrm>
            <a:off x="4802624" y="6619399"/>
            <a:ext cx="3313152" cy="725805"/>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Final stage before game completion</a:t>
            </a:r>
            <a:endParaRPr lang="en-US" sz="1786" dirty="0"/>
          </a:p>
        </p:txBody>
      </p:sp>
      <p:pic>
        <p:nvPicPr>
          <p:cNvPr id="25"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txBody>
          <a:bodyPr/>
          <a:lstStyle/>
          <a:p>
            <a:endParaRPr lang="en-US"/>
          </a:p>
        </p:txBody>
      </p:sp>
      <p:sp>
        <p:nvSpPr>
          <p:cNvPr id="4" name="Text 1"/>
          <p:cNvSpPr/>
          <p:nvPr/>
        </p:nvSpPr>
        <p:spPr>
          <a:xfrm>
            <a:off x="793790" y="1510308"/>
            <a:ext cx="10316766" cy="708779"/>
          </a:xfrm>
          <a:prstGeom prst="rect">
            <a:avLst/>
          </a:prstGeom>
          <a:noFill/>
          <a:ln/>
        </p:spPr>
        <p:txBody>
          <a:bodyPr wrap="none" rtlCol="0" anchor="t"/>
          <a:lstStyle/>
          <a:p>
            <a:pPr marL="0" indent="0">
              <a:lnSpc>
                <a:spcPts val="5581"/>
              </a:lnSpc>
              <a:buNone/>
            </a:pPr>
            <a:r>
              <a:rPr lang="en-US" sz="4465" dirty="0">
                <a:solidFill>
                  <a:srgbClr val="97B8FF"/>
                </a:solidFill>
                <a:latin typeface="Sora" pitchFamily="34" charset="0"/>
                <a:ea typeface="Sora" pitchFamily="34" charset="-122"/>
                <a:cs typeface="Sora" pitchFamily="34" charset="-120"/>
              </a:rPr>
              <a:t>Facade Pattern: Simplified Interface</a:t>
            </a:r>
            <a:endParaRPr lang="en-US" sz="4465" dirty="0"/>
          </a:p>
        </p:txBody>
      </p:sp>
      <p:pic>
        <p:nvPicPr>
          <p:cNvPr id="5" name="Image 1" descr="preencoded.png"/>
          <p:cNvPicPr>
            <a:picLocks noChangeAspect="1"/>
          </p:cNvPicPr>
          <p:nvPr/>
        </p:nvPicPr>
        <p:blipFill>
          <a:blip r:embed="rId4"/>
          <a:stretch>
            <a:fillRect/>
          </a:stretch>
        </p:blipFill>
        <p:spPr>
          <a:xfrm>
            <a:off x="793790" y="2672715"/>
            <a:ext cx="4120753" cy="2546747"/>
          </a:xfrm>
          <a:prstGeom prst="rect">
            <a:avLst/>
          </a:prstGeom>
        </p:spPr>
      </p:pic>
      <p:sp>
        <p:nvSpPr>
          <p:cNvPr id="6" name="Text 2"/>
          <p:cNvSpPr/>
          <p:nvPr/>
        </p:nvSpPr>
        <p:spPr>
          <a:xfrm>
            <a:off x="793790" y="5502950"/>
            <a:ext cx="2977158" cy="354330"/>
          </a:xfrm>
          <a:prstGeom prst="rect">
            <a:avLst/>
          </a:prstGeom>
          <a:noFill/>
          <a:ln/>
        </p:spPr>
        <p:txBody>
          <a:bodyPr wrap="none" rtlCol="0" anchor="t"/>
          <a:lstStyle/>
          <a:p>
            <a:pPr marL="0" indent="0" algn="l">
              <a:lnSpc>
                <a:spcPts val="2791"/>
              </a:lnSpc>
              <a:buNone/>
            </a:pPr>
            <a:r>
              <a:rPr lang="en-US" sz="2233" dirty="0">
                <a:solidFill>
                  <a:srgbClr val="E0D6DE"/>
                </a:solidFill>
                <a:latin typeface="Sora" pitchFamily="34" charset="0"/>
                <a:ea typeface="Sora" pitchFamily="34" charset="-122"/>
                <a:cs typeface="Sora" pitchFamily="34" charset="-120"/>
              </a:rPr>
              <a:t>Complex Subsystem</a:t>
            </a:r>
            <a:endParaRPr lang="en-US" sz="2233" dirty="0"/>
          </a:p>
        </p:txBody>
      </p:sp>
      <p:sp>
        <p:nvSpPr>
          <p:cNvPr id="7" name="Text 3"/>
          <p:cNvSpPr/>
          <p:nvPr/>
        </p:nvSpPr>
        <p:spPr>
          <a:xfrm>
            <a:off x="793790" y="5993368"/>
            <a:ext cx="4120753" cy="725805"/>
          </a:xfrm>
          <a:prstGeom prst="rect">
            <a:avLst/>
          </a:prstGeom>
          <a:noFill/>
          <a:ln/>
        </p:spPr>
        <p:txBody>
          <a:bodyPr wrap="square" rtlCol="0" anchor="t"/>
          <a:lstStyle/>
          <a:p>
            <a:pPr marL="0" indent="0" algn="l">
              <a:lnSpc>
                <a:spcPts val="2858"/>
              </a:lnSpc>
              <a:buNone/>
            </a:pPr>
            <a:r>
              <a:rPr lang="en-US" sz="1786" dirty="0">
                <a:solidFill>
                  <a:srgbClr val="E0D6DE"/>
                </a:solidFill>
                <a:latin typeface="Noto Sans TC" pitchFamily="34" charset="0"/>
                <a:ea typeface="Noto Sans TC" pitchFamily="34" charset="-122"/>
                <a:cs typeface="Noto Sans TC" pitchFamily="34" charset="-120"/>
              </a:rPr>
              <a:t>Intricate game logic and components work behind the scenes.</a:t>
            </a:r>
            <a:endParaRPr lang="en-US" sz="1786" dirty="0"/>
          </a:p>
        </p:txBody>
      </p:sp>
      <p:pic>
        <p:nvPicPr>
          <p:cNvPr id="8" name="Image 2" descr="preencoded.png"/>
          <p:cNvPicPr>
            <a:picLocks noChangeAspect="1"/>
          </p:cNvPicPr>
          <p:nvPr/>
        </p:nvPicPr>
        <p:blipFill>
          <a:blip r:embed="rId5"/>
          <a:stretch>
            <a:fillRect/>
          </a:stretch>
        </p:blipFill>
        <p:spPr>
          <a:xfrm>
            <a:off x="5254704" y="2672715"/>
            <a:ext cx="4120872" cy="2546866"/>
          </a:xfrm>
          <a:prstGeom prst="rect">
            <a:avLst/>
          </a:prstGeom>
        </p:spPr>
      </p:pic>
      <p:sp>
        <p:nvSpPr>
          <p:cNvPr id="9" name="Text 4"/>
          <p:cNvSpPr/>
          <p:nvPr/>
        </p:nvSpPr>
        <p:spPr>
          <a:xfrm>
            <a:off x="5254704" y="5503069"/>
            <a:ext cx="2835235" cy="354330"/>
          </a:xfrm>
          <a:prstGeom prst="rect">
            <a:avLst/>
          </a:prstGeom>
          <a:noFill/>
          <a:ln/>
        </p:spPr>
        <p:txBody>
          <a:bodyPr wrap="none" rtlCol="0" anchor="t"/>
          <a:lstStyle/>
          <a:p>
            <a:pPr marL="0" indent="0" algn="l">
              <a:lnSpc>
                <a:spcPts val="2791"/>
              </a:lnSpc>
              <a:buNone/>
            </a:pPr>
            <a:r>
              <a:rPr lang="en-US" sz="2233" dirty="0">
                <a:solidFill>
                  <a:srgbClr val="E0D6DE"/>
                </a:solidFill>
                <a:latin typeface="Sora" pitchFamily="34" charset="0"/>
                <a:ea typeface="Sora" pitchFamily="34" charset="-122"/>
                <a:cs typeface="Sora" pitchFamily="34" charset="-120"/>
              </a:rPr>
              <a:t>Facade Interface</a:t>
            </a:r>
            <a:endParaRPr lang="en-US" sz="2233" dirty="0"/>
          </a:p>
        </p:txBody>
      </p:sp>
      <p:sp>
        <p:nvSpPr>
          <p:cNvPr id="10" name="Text 5"/>
          <p:cNvSpPr/>
          <p:nvPr/>
        </p:nvSpPr>
        <p:spPr>
          <a:xfrm>
            <a:off x="5254704" y="5993487"/>
            <a:ext cx="4120872" cy="725805"/>
          </a:xfrm>
          <a:prstGeom prst="rect">
            <a:avLst/>
          </a:prstGeom>
          <a:noFill/>
          <a:ln/>
        </p:spPr>
        <p:txBody>
          <a:bodyPr wrap="square" rtlCol="0" anchor="t"/>
          <a:lstStyle/>
          <a:p>
            <a:pPr marL="0" indent="0" algn="l">
              <a:lnSpc>
                <a:spcPts val="2858"/>
              </a:lnSpc>
              <a:buNone/>
            </a:pPr>
            <a:r>
              <a:rPr lang="en-US" sz="1786" dirty="0">
                <a:solidFill>
                  <a:srgbClr val="E0D6DE"/>
                </a:solidFill>
                <a:latin typeface="Noto Sans TC" pitchFamily="34" charset="0"/>
                <a:ea typeface="Noto Sans TC" pitchFamily="34" charset="-122"/>
                <a:cs typeface="Noto Sans TC" pitchFamily="34" charset="-120"/>
              </a:rPr>
              <a:t>GameFacadeAPI provides a simplified interface for game control.</a:t>
            </a:r>
            <a:endParaRPr lang="en-US" sz="1786" dirty="0"/>
          </a:p>
        </p:txBody>
      </p:sp>
      <p:pic>
        <p:nvPicPr>
          <p:cNvPr id="11" name="Image 3" descr="preencoded.png"/>
          <p:cNvPicPr>
            <a:picLocks noChangeAspect="1"/>
          </p:cNvPicPr>
          <p:nvPr/>
        </p:nvPicPr>
        <p:blipFill>
          <a:blip r:embed="rId6"/>
          <a:stretch>
            <a:fillRect/>
          </a:stretch>
        </p:blipFill>
        <p:spPr>
          <a:xfrm>
            <a:off x="9715738" y="2672715"/>
            <a:ext cx="4120753" cy="2546747"/>
          </a:xfrm>
          <a:prstGeom prst="rect">
            <a:avLst/>
          </a:prstGeom>
        </p:spPr>
      </p:pic>
      <p:sp>
        <p:nvSpPr>
          <p:cNvPr id="12" name="Text 6"/>
          <p:cNvSpPr/>
          <p:nvPr/>
        </p:nvSpPr>
        <p:spPr>
          <a:xfrm>
            <a:off x="9715738" y="5502950"/>
            <a:ext cx="2835235" cy="354330"/>
          </a:xfrm>
          <a:prstGeom prst="rect">
            <a:avLst/>
          </a:prstGeom>
          <a:noFill/>
          <a:ln/>
        </p:spPr>
        <p:txBody>
          <a:bodyPr wrap="none" rtlCol="0" anchor="t"/>
          <a:lstStyle/>
          <a:p>
            <a:pPr marL="0" indent="0" algn="l">
              <a:lnSpc>
                <a:spcPts val="2791"/>
              </a:lnSpc>
              <a:buNone/>
            </a:pPr>
            <a:r>
              <a:rPr lang="en-US" sz="2233" dirty="0">
                <a:solidFill>
                  <a:srgbClr val="E0D6DE"/>
                </a:solidFill>
                <a:latin typeface="Sora" pitchFamily="34" charset="0"/>
                <a:ea typeface="Sora" pitchFamily="34" charset="-122"/>
                <a:cs typeface="Sora" pitchFamily="34" charset="-120"/>
              </a:rPr>
              <a:t>Client Interaction</a:t>
            </a:r>
            <a:endParaRPr lang="en-US" sz="2233" dirty="0"/>
          </a:p>
        </p:txBody>
      </p:sp>
      <p:sp>
        <p:nvSpPr>
          <p:cNvPr id="13" name="Text 7"/>
          <p:cNvSpPr/>
          <p:nvPr/>
        </p:nvSpPr>
        <p:spPr>
          <a:xfrm>
            <a:off x="9715738" y="5993368"/>
            <a:ext cx="4120753" cy="725805"/>
          </a:xfrm>
          <a:prstGeom prst="rect">
            <a:avLst/>
          </a:prstGeom>
          <a:noFill/>
          <a:ln/>
        </p:spPr>
        <p:txBody>
          <a:bodyPr wrap="square" rtlCol="0" anchor="t"/>
          <a:lstStyle/>
          <a:p>
            <a:pPr marL="0" indent="0" algn="l">
              <a:lnSpc>
                <a:spcPts val="2858"/>
              </a:lnSpc>
              <a:buNone/>
            </a:pPr>
            <a:r>
              <a:rPr lang="en-US" sz="1786" dirty="0">
                <a:solidFill>
                  <a:srgbClr val="E0D6DE"/>
                </a:solidFill>
                <a:latin typeface="Noto Sans TC" pitchFamily="34" charset="0"/>
                <a:ea typeface="Noto Sans TC" pitchFamily="34" charset="-122"/>
                <a:cs typeface="Noto Sans TC" pitchFamily="34" charset="-120"/>
              </a:rPr>
              <a:t>Clients interact with the game through the easy-to-use facade.</a:t>
            </a:r>
            <a:endParaRPr lang="en-US" sz="1786" dirty="0"/>
          </a:p>
        </p:txBody>
      </p:sp>
      <p:pic>
        <p:nvPicPr>
          <p:cNvPr id="14"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04493" y="713661"/>
            <a:ext cx="7735014" cy="1258014"/>
          </a:xfrm>
          <a:prstGeom prst="rect">
            <a:avLst/>
          </a:prstGeom>
          <a:noFill/>
          <a:ln/>
        </p:spPr>
        <p:txBody>
          <a:bodyPr wrap="square" rtlCol="0" anchor="t"/>
          <a:lstStyle/>
          <a:p>
            <a:pPr marL="0" indent="0">
              <a:lnSpc>
                <a:spcPts val="4953"/>
              </a:lnSpc>
              <a:buNone/>
            </a:pPr>
            <a:r>
              <a:rPr lang="en-US" sz="3962" dirty="0">
                <a:solidFill>
                  <a:srgbClr val="97B8FF"/>
                </a:solidFill>
                <a:latin typeface="Sora" pitchFamily="34" charset="0"/>
                <a:ea typeface="Sora" pitchFamily="34" charset="-122"/>
                <a:cs typeface="Sora" pitchFamily="34" charset="-120"/>
              </a:rPr>
              <a:t>Builder Pattern: Step-by-Step Object Construction</a:t>
            </a:r>
            <a:endParaRPr lang="en-US" sz="3962" dirty="0"/>
          </a:p>
        </p:txBody>
      </p:sp>
      <p:sp>
        <p:nvSpPr>
          <p:cNvPr id="6" name="Shape 2"/>
          <p:cNvSpPr/>
          <p:nvPr/>
        </p:nvSpPr>
        <p:spPr>
          <a:xfrm>
            <a:off x="994886" y="2273498"/>
            <a:ext cx="22860" cy="5242322"/>
          </a:xfrm>
          <a:prstGeom prst="roundRect">
            <a:avLst>
              <a:gd name="adj" fmla="val 132082"/>
            </a:avLst>
          </a:prstGeom>
          <a:solidFill>
            <a:srgbClr val="3F3F44"/>
          </a:solidFill>
          <a:ln/>
        </p:spPr>
        <p:txBody>
          <a:bodyPr/>
          <a:lstStyle/>
          <a:p>
            <a:endParaRPr lang="en-US"/>
          </a:p>
        </p:txBody>
      </p:sp>
      <p:sp>
        <p:nvSpPr>
          <p:cNvPr id="7" name="Shape 3"/>
          <p:cNvSpPr/>
          <p:nvPr/>
        </p:nvSpPr>
        <p:spPr>
          <a:xfrm>
            <a:off x="1209854" y="2714744"/>
            <a:ext cx="704493" cy="22860"/>
          </a:xfrm>
          <a:prstGeom prst="roundRect">
            <a:avLst>
              <a:gd name="adj" fmla="val 132082"/>
            </a:avLst>
          </a:prstGeom>
          <a:solidFill>
            <a:srgbClr val="3F3F44"/>
          </a:solidFill>
          <a:ln/>
        </p:spPr>
        <p:txBody>
          <a:bodyPr/>
          <a:lstStyle/>
          <a:p>
            <a:endParaRPr lang="en-US"/>
          </a:p>
        </p:txBody>
      </p:sp>
      <p:sp>
        <p:nvSpPr>
          <p:cNvPr id="8" name="Shape 4"/>
          <p:cNvSpPr/>
          <p:nvPr/>
        </p:nvSpPr>
        <p:spPr>
          <a:xfrm>
            <a:off x="779919" y="2499836"/>
            <a:ext cx="452795" cy="452795"/>
          </a:xfrm>
          <a:prstGeom prst="roundRect">
            <a:avLst>
              <a:gd name="adj" fmla="val 6668"/>
            </a:avLst>
          </a:prstGeom>
          <a:solidFill>
            <a:srgbClr val="26262B"/>
          </a:solidFill>
          <a:ln/>
        </p:spPr>
        <p:txBody>
          <a:bodyPr/>
          <a:lstStyle/>
          <a:p>
            <a:endParaRPr lang="en-US"/>
          </a:p>
        </p:txBody>
      </p:sp>
      <p:sp>
        <p:nvSpPr>
          <p:cNvPr id="9" name="Text 5"/>
          <p:cNvSpPr/>
          <p:nvPr/>
        </p:nvSpPr>
        <p:spPr>
          <a:xfrm>
            <a:off x="942439" y="2575203"/>
            <a:ext cx="127754" cy="301943"/>
          </a:xfrm>
          <a:prstGeom prst="rect">
            <a:avLst/>
          </a:prstGeom>
          <a:noFill/>
          <a:ln/>
        </p:spPr>
        <p:txBody>
          <a:bodyPr wrap="none" rtlCol="0" anchor="t"/>
          <a:lstStyle/>
          <a:p>
            <a:pPr marL="0" indent="0" algn="ctr">
              <a:lnSpc>
                <a:spcPts val="2377"/>
              </a:lnSpc>
              <a:buNone/>
            </a:pPr>
            <a:r>
              <a:rPr lang="en-US" sz="2377" dirty="0">
                <a:solidFill>
                  <a:srgbClr val="E0D6DE"/>
                </a:solidFill>
                <a:latin typeface="Sora" pitchFamily="34" charset="0"/>
                <a:ea typeface="Sora" pitchFamily="34" charset="-122"/>
                <a:cs typeface="Sora" pitchFamily="34" charset="-120"/>
              </a:rPr>
              <a:t>1</a:t>
            </a:r>
            <a:endParaRPr lang="en-US" sz="2377" dirty="0"/>
          </a:p>
        </p:txBody>
      </p:sp>
      <p:sp>
        <p:nvSpPr>
          <p:cNvPr id="10" name="Text 6"/>
          <p:cNvSpPr/>
          <p:nvPr/>
        </p:nvSpPr>
        <p:spPr>
          <a:xfrm>
            <a:off x="2113359" y="2474714"/>
            <a:ext cx="2516148" cy="314444"/>
          </a:xfrm>
          <a:prstGeom prst="rect">
            <a:avLst/>
          </a:prstGeom>
          <a:noFill/>
          <a:ln/>
        </p:spPr>
        <p:txBody>
          <a:bodyPr wrap="none" rtlCol="0" anchor="t"/>
          <a:lstStyle/>
          <a:p>
            <a:pPr marL="0" indent="0" algn="l">
              <a:lnSpc>
                <a:spcPts val="2477"/>
              </a:lnSpc>
              <a:buNone/>
            </a:pPr>
            <a:r>
              <a:rPr lang="en-US" sz="1981" dirty="0">
                <a:solidFill>
                  <a:srgbClr val="E0D6DE"/>
                </a:solidFill>
                <a:latin typeface="Sora" pitchFamily="34" charset="0"/>
                <a:ea typeface="Sora" pitchFamily="34" charset="-122"/>
                <a:cs typeface="Sora" pitchFamily="34" charset="-120"/>
              </a:rPr>
              <a:t>Director</a:t>
            </a:r>
            <a:endParaRPr lang="en-US" sz="1981" dirty="0"/>
          </a:p>
        </p:txBody>
      </p:sp>
      <p:sp>
        <p:nvSpPr>
          <p:cNvPr id="11" name="Text 7"/>
          <p:cNvSpPr/>
          <p:nvPr/>
        </p:nvSpPr>
        <p:spPr>
          <a:xfrm>
            <a:off x="2113359" y="2909888"/>
            <a:ext cx="6326148" cy="322064"/>
          </a:xfrm>
          <a:prstGeom prst="rect">
            <a:avLst/>
          </a:prstGeom>
          <a:noFill/>
          <a:ln/>
        </p:spPr>
        <p:txBody>
          <a:bodyPr wrap="none" rtlCol="0" anchor="t"/>
          <a:lstStyle/>
          <a:p>
            <a:pPr marL="0" indent="0" algn="l">
              <a:lnSpc>
                <a:spcPts val="2536"/>
              </a:lnSpc>
              <a:buNone/>
            </a:pPr>
            <a:r>
              <a:rPr lang="en-US" sz="1585" dirty="0">
                <a:solidFill>
                  <a:srgbClr val="E0D6DE"/>
                </a:solidFill>
                <a:latin typeface="Noto Sans TC" pitchFamily="34" charset="0"/>
                <a:ea typeface="Noto Sans TC" pitchFamily="34" charset="-122"/>
                <a:cs typeface="Noto Sans TC" pitchFamily="34" charset="-120"/>
              </a:rPr>
              <a:t>Oversees the construction process of complex objects.</a:t>
            </a:r>
            <a:endParaRPr lang="en-US" sz="1585" dirty="0"/>
          </a:p>
        </p:txBody>
      </p:sp>
      <p:sp>
        <p:nvSpPr>
          <p:cNvPr id="12" name="Shape 8"/>
          <p:cNvSpPr/>
          <p:nvPr/>
        </p:nvSpPr>
        <p:spPr>
          <a:xfrm>
            <a:off x="1209854" y="4075628"/>
            <a:ext cx="704493" cy="22860"/>
          </a:xfrm>
          <a:prstGeom prst="roundRect">
            <a:avLst>
              <a:gd name="adj" fmla="val 132082"/>
            </a:avLst>
          </a:prstGeom>
          <a:solidFill>
            <a:srgbClr val="3F3F44"/>
          </a:solidFill>
          <a:ln/>
        </p:spPr>
        <p:txBody>
          <a:bodyPr/>
          <a:lstStyle/>
          <a:p>
            <a:endParaRPr lang="en-US"/>
          </a:p>
        </p:txBody>
      </p:sp>
      <p:sp>
        <p:nvSpPr>
          <p:cNvPr id="13" name="Shape 9"/>
          <p:cNvSpPr/>
          <p:nvPr/>
        </p:nvSpPr>
        <p:spPr>
          <a:xfrm>
            <a:off x="779919" y="3860721"/>
            <a:ext cx="452795" cy="452795"/>
          </a:xfrm>
          <a:prstGeom prst="roundRect">
            <a:avLst>
              <a:gd name="adj" fmla="val 6668"/>
            </a:avLst>
          </a:prstGeom>
          <a:solidFill>
            <a:srgbClr val="26262B"/>
          </a:solidFill>
          <a:ln/>
        </p:spPr>
        <p:txBody>
          <a:bodyPr/>
          <a:lstStyle/>
          <a:p>
            <a:endParaRPr lang="en-US"/>
          </a:p>
        </p:txBody>
      </p:sp>
      <p:sp>
        <p:nvSpPr>
          <p:cNvPr id="14" name="Text 10"/>
          <p:cNvSpPr/>
          <p:nvPr/>
        </p:nvSpPr>
        <p:spPr>
          <a:xfrm>
            <a:off x="912197" y="3936087"/>
            <a:ext cx="188119" cy="301943"/>
          </a:xfrm>
          <a:prstGeom prst="rect">
            <a:avLst/>
          </a:prstGeom>
          <a:noFill/>
          <a:ln/>
        </p:spPr>
        <p:txBody>
          <a:bodyPr wrap="none" rtlCol="0" anchor="t"/>
          <a:lstStyle/>
          <a:p>
            <a:pPr marL="0" indent="0" algn="ctr">
              <a:lnSpc>
                <a:spcPts val="2377"/>
              </a:lnSpc>
              <a:buNone/>
            </a:pPr>
            <a:r>
              <a:rPr lang="en-US" sz="2377" dirty="0">
                <a:solidFill>
                  <a:srgbClr val="E0D6DE"/>
                </a:solidFill>
                <a:latin typeface="Sora" pitchFamily="34" charset="0"/>
                <a:ea typeface="Sora" pitchFamily="34" charset="-122"/>
                <a:cs typeface="Sora" pitchFamily="34" charset="-120"/>
              </a:rPr>
              <a:t>2</a:t>
            </a:r>
            <a:endParaRPr lang="en-US" sz="2377" dirty="0"/>
          </a:p>
        </p:txBody>
      </p:sp>
      <p:sp>
        <p:nvSpPr>
          <p:cNvPr id="15" name="Text 11"/>
          <p:cNvSpPr/>
          <p:nvPr/>
        </p:nvSpPr>
        <p:spPr>
          <a:xfrm>
            <a:off x="2113359" y="3835598"/>
            <a:ext cx="2516148" cy="314444"/>
          </a:xfrm>
          <a:prstGeom prst="rect">
            <a:avLst/>
          </a:prstGeom>
          <a:noFill/>
          <a:ln/>
        </p:spPr>
        <p:txBody>
          <a:bodyPr wrap="none" rtlCol="0" anchor="t"/>
          <a:lstStyle/>
          <a:p>
            <a:pPr marL="0" indent="0" algn="l">
              <a:lnSpc>
                <a:spcPts val="2477"/>
              </a:lnSpc>
              <a:buNone/>
            </a:pPr>
            <a:r>
              <a:rPr lang="en-US" sz="1981" dirty="0">
                <a:solidFill>
                  <a:srgbClr val="E0D6DE"/>
                </a:solidFill>
                <a:latin typeface="Sora" pitchFamily="34" charset="0"/>
                <a:ea typeface="Sora" pitchFamily="34" charset="-122"/>
                <a:cs typeface="Sora" pitchFamily="34" charset="-120"/>
              </a:rPr>
              <a:t>Builder Interface</a:t>
            </a:r>
            <a:endParaRPr lang="en-US" sz="1981" dirty="0"/>
          </a:p>
        </p:txBody>
      </p:sp>
      <p:sp>
        <p:nvSpPr>
          <p:cNvPr id="16" name="Text 12"/>
          <p:cNvSpPr/>
          <p:nvPr/>
        </p:nvSpPr>
        <p:spPr>
          <a:xfrm>
            <a:off x="2113359" y="4270772"/>
            <a:ext cx="6326148" cy="322064"/>
          </a:xfrm>
          <a:prstGeom prst="rect">
            <a:avLst/>
          </a:prstGeom>
          <a:noFill/>
          <a:ln/>
        </p:spPr>
        <p:txBody>
          <a:bodyPr wrap="none" rtlCol="0" anchor="t"/>
          <a:lstStyle/>
          <a:p>
            <a:pPr marL="0" indent="0" algn="l">
              <a:lnSpc>
                <a:spcPts val="2536"/>
              </a:lnSpc>
              <a:buNone/>
            </a:pPr>
            <a:r>
              <a:rPr lang="en-US" sz="1585" dirty="0">
                <a:solidFill>
                  <a:srgbClr val="E0D6DE"/>
                </a:solidFill>
                <a:latin typeface="Noto Sans TC" pitchFamily="34" charset="0"/>
                <a:ea typeface="Noto Sans TC" pitchFamily="34" charset="-122"/>
                <a:cs typeface="Noto Sans TC" pitchFamily="34" charset="-120"/>
              </a:rPr>
              <a:t>Defines the steps for creating parts of the product.</a:t>
            </a:r>
            <a:endParaRPr lang="en-US" sz="1585" dirty="0"/>
          </a:p>
        </p:txBody>
      </p:sp>
      <p:sp>
        <p:nvSpPr>
          <p:cNvPr id="17" name="Shape 13"/>
          <p:cNvSpPr/>
          <p:nvPr/>
        </p:nvSpPr>
        <p:spPr>
          <a:xfrm>
            <a:off x="1209854" y="5436513"/>
            <a:ext cx="704493" cy="22860"/>
          </a:xfrm>
          <a:prstGeom prst="roundRect">
            <a:avLst>
              <a:gd name="adj" fmla="val 132082"/>
            </a:avLst>
          </a:prstGeom>
          <a:solidFill>
            <a:srgbClr val="3F3F44"/>
          </a:solidFill>
          <a:ln/>
        </p:spPr>
        <p:txBody>
          <a:bodyPr/>
          <a:lstStyle/>
          <a:p>
            <a:endParaRPr lang="en-US"/>
          </a:p>
        </p:txBody>
      </p:sp>
      <p:sp>
        <p:nvSpPr>
          <p:cNvPr id="18" name="Shape 14"/>
          <p:cNvSpPr/>
          <p:nvPr/>
        </p:nvSpPr>
        <p:spPr>
          <a:xfrm>
            <a:off x="779919" y="5221605"/>
            <a:ext cx="452795" cy="452795"/>
          </a:xfrm>
          <a:prstGeom prst="roundRect">
            <a:avLst>
              <a:gd name="adj" fmla="val 6668"/>
            </a:avLst>
          </a:prstGeom>
          <a:solidFill>
            <a:srgbClr val="26262B"/>
          </a:solidFill>
          <a:ln/>
        </p:spPr>
        <p:txBody>
          <a:bodyPr/>
          <a:lstStyle/>
          <a:p>
            <a:endParaRPr lang="en-US"/>
          </a:p>
        </p:txBody>
      </p:sp>
      <p:sp>
        <p:nvSpPr>
          <p:cNvPr id="19" name="Text 15"/>
          <p:cNvSpPr/>
          <p:nvPr/>
        </p:nvSpPr>
        <p:spPr>
          <a:xfrm>
            <a:off x="912674" y="5296972"/>
            <a:ext cx="187166" cy="301943"/>
          </a:xfrm>
          <a:prstGeom prst="rect">
            <a:avLst/>
          </a:prstGeom>
          <a:noFill/>
          <a:ln/>
        </p:spPr>
        <p:txBody>
          <a:bodyPr wrap="none" rtlCol="0" anchor="t"/>
          <a:lstStyle/>
          <a:p>
            <a:pPr marL="0" indent="0" algn="ctr">
              <a:lnSpc>
                <a:spcPts val="2377"/>
              </a:lnSpc>
              <a:buNone/>
            </a:pPr>
            <a:r>
              <a:rPr lang="en-US" sz="2377" dirty="0">
                <a:solidFill>
                  <a:srgbClr val="E0D6DE"/>
                </a:solidFill>
                <a:latin typeface="Sora" pitchFamily="34" charset="0"/>
                <a:ea typeface="Sora" pitchFamily="34" charset="-122"/>
                <a:cs typeface="Sora" pitchFamily="34" charset="-120"/>
              </a:rPr>
              <a:t>3</a:t>
            </a:r>
            <a:endParaRPr lang="en-US" sz="2377" dirty="0"/>
          </a:p>
        </p:txBody>
      </p:sp>
      <p:sp>
        <p:nvSpPr>
          <p:cNvPr id="20" name="Text 16"/>
          <p:cNvSpPr/>
          <p:nvPr/>
        </p:nvSpPr>
        <p:spPr>
          <a:xfrm>
            <a:off x="2113359" y="5196483"/>
            <a:ext cx="2516148" cy="314444"/>
          </a:xfrm>
          <a:prstGeom prst="rect">
            <a:avLst/>
          </a:prstGeom>
          <a:noFill/>
          <a:ln/>
        </p:spPr>
        <p:txBody>
          <a:bodyPr wrap="none" rtlCol="0" anchor="t"/>
          <a:lstStyle/>
          <a:p>
            <a:pPr marL="0" indent="0" algn="l">
              <a:lnSpc>
                <a:spcPts val="2477"/>
              </a:lnSpc>
              <a:buNone/>
            </a:pPr>
            <a:r>
              <a:rPr lang="en-US" sz="1981" dirty="0">
                <a:solidFill>
                  <a:srgbClr val="E0D6DE"/>
                </a:solidFill>
                <a:latin typeface="Sora" pitchFamily="34" charset="0"/>
                <a:ea typeface="Sora" pitchFamily="34" charset="-122"/>
                <a:cs typeface="Sora" pitchFamily="34" charset="-120"/>
              </a:rPr>
              <a:t>Concrete Builders</a:t>
            </a:r>
            <a:endParaRPr lang="en-US" sz="1981" dirty="0"/>
          </a:p>
        </p:txBody>
      </p:sp>
      <p:sp>
        <p:nvSpPr>
          <p:cNvPr id="21" name="Text 17"/>
          <p:cNvSpPr/>
          <p:nvPr/>
        </p:nvSpPr>
        <p:spPr>
          <a:xfrm>
            <a:off x="2113359" y="5631656"/>
            <a:ext cx="6326148" cy="322064"/>
          </a:xfrm>
          <a:prstGeom prst="rect">
            <a:avLst/>
          </a:prstGeom>
          <a:noFill/>
          <a:ln/>
        </p:spPr>
        <p:txBody>
          <a:bodyPr wrap="none" rtlCol="0" anchor="t"/>
          <a:lstStyle/>
          <a:p>
            <a:pPr marL="0" indent="0" algn="l">
              <a:lnSpc>
                <a:spcPts val="2536"/>
              </a:lnSpc>
              <a:buNone/>
            </a:pPr>
            <a:r>
              <a:rPr lang="en-US" sz="1585" dirty="0">
                <a:solidFill>
                  <a:srgbClr val="E0D6DE"/>
                </a:solidFill>
                <a:latin typeface="Noto Sans TC" pitchFamily="34" charset="0"/>
                <a:ea typeface="Noto Sans TC" pitchFamily="34" charset="-122"/>
                <a:cs typeface="Noto Sans TC" pitchFamily="34" charset="-120"/>
              </a:rPr>
              <a:t>Implement the builder interface for specific object types.</a:t>
            </a:r>
            <a:endParaRPr lang="en-US" sz="1585" dirty="0"/>
          </a:p>
        </p:txBody>
      </p:sp>
      <p:sp>
        <p:nvSpPr>
          <p:cNvPr id="22" name="Shape 18"/>
          <p:cNvSpPr/>
          <p:nvPr/>
        </p:nvSpPr>
        <p:spPr>
          <a:xfrm>
            <a:off x="1209854" y="6797397"/>
            <a:ext cx="704493" cy="22860"/>
          </a:xfrm>
          <a:prstGeom prst="roundRect">
            <a:avLst>
              <a:gd name="adj" fmla="val 132082"/>
            </a:avLst>
          </a:prstGeom>
          <a:solidFill>
            <a:srgbClr val="3F3F44"/>
          </a:solidFill>
          <a:ln/>
        </p:spPr>
        <p:txBody>
          <a:bodyPr/>
          <a:lstStyle/>
          <a:p>
            <a:endParaRPr lang="en-US"/>
          </a:p>
        </p:txBody>
      </p:sp>
      <p:sp>
        <p:nvSpPr>
          <p:cNvPr id="23" name="Shape 19"/>
          <p:cNvSpPr/>
          <p:nvPr/>
        </p:nvSpPr>
        <p:spPr>
          <a:xfrm>
            <a:off x="779919" y="6582489"/>
            <a:ext cx="452795" cy="452795"/>
          </a:xfrm>
          <a:prstGeom prst="roundRect">
            <a:avLst>
              <a:gd name="adj" fmla="val 6668"/>
            </a:avLst>
          </a:prstGeom>
          <a:solidFill>
            <a:srgbClr val="26262B"/>
          </a:solidFill>
          <a:ln/>
        </p:spPr>
        <p:txBody>
          <a:bodyPr/>
          <a:lstStyle/>
          <a:p>
            <a:endParaRPr lang="en-US"/>
          </a:p>
        </p:txBody>
      </p:sp>
      <p:sp>
        <p:nvSpPr>
          <p:cNvPr id="24" name="Text 20"/>
          <p:cNvSpPr/>
          <p:nvPr/>
        </p:nvSpPr>
        <p:spPr>
          <a:xfrm>
            <a:off x="907911" y="6657856"/>
            <a:ext cx="196810" cy="301943"/>
          </a:xfrm>
          <a:prstGeom prst="rect">
            <a:avLst/>
          </a:prstGeom>
          <a:noFill/>
          <a:ln/>
        </p:spPr>
        <p:txBody>
          <a:bodyPr wrap="none" rtlCol="0" anchor="t"/>
          <a:lstStyle/>
          <a:p>
            <a:pPr marL="0" indent="0" algn="ctr">
              <a:lnSpc>
                <a:spcPts val="2377"/>
              </a:lnSpc>
              <a:buNone/>
            </a:pPr>
            <a:r>
              <a:rPr lang="en-US" sz="2377" dirty="0">
                <a:solidFill>
                  <a:srgbClr val="E0D6DE"/>
                </a:solidFill>
                <a:latin typeface="Sora" pitchFamily="34" charset="0"/>
                <a:ea typeface="Sora" pitchFamily="34" charset="-122"/>
                <a:cs typeface="Sora" pitchFamily="34" charset="-120"/>
              </a:rPr>
              <a:t>4</a:t>
            </a:r>
            <a:endParaRPr lang="en-US" sz="2377" dirty="0"/>
          </a:p>
        </p:txBody>
      </p:sp>
      <p:sp>
        <p:nvSpPr>
          <p:cNvPr id="25" name="Text 21"/>
          <p:cNvSpPr/>
          <p:nvPr/>
        </p:nvSpPr>
        <p:spPr>
          <a:xfrm>
            <a:off x="2113359" y="6557367"/>
            <a:ext cx="2516148" cy="314444"/>
          </a:xfrm>
          <a:prstGeom prst="rect">
            <a:avLst/>
          </a:prstGeom>
          <a:noFill/>
          <a:ln/>
        </p:spPr>
        <p:txBody>
          <a:bodyPr wrap="none" rtlCol="0" anchor="t"/>
          <a:lstStyle/>
          <a:p>
            <a:pPr marL="0" indent="0" algn="l">
              <a:lnSpc>
                <a:spcPts val="2477"/>
              </a:lnSpc>
              <a:buNone/>
            </a:pPr>
            <a:r>
              <a:rPr lang="en-US" sz="1981" dirty="0">
                <a:solidFill>
                  <a:srgbClr val="E0D6DE"/>
                </a:solidFill>
                <a:latin typeface="Sora" pitchFamily="34" charset="0"/>
                <a:ea typeface="Sora" pitchFamily="34" charset="-122"/>
                <a:cs typeface="Sora" pitchFamily="34" charset="-120"/>
              </a:rPr>
              <a:t>Product</a:t>
            </a:r>
            <a:endParaRPr lang="en-US" sz="1981" dirty="0"/>
          </a:p>
        </p:txBody>
      </p:sp>
      <p:sp>
        <p:nvSpPr>
          <p:cNvPr id="26" name="Text 22"/>
          <p:cNvSpPr/>
          <p:nvPr/>
        </p:nvSpPr>
        <p:spPr>
          <a:xfrm>
            <a:off x="2113359" y="6992541"/>
            <a:ext cx="6326148" cy="322064"/>
          </a:xfrm>
          <a:prstGeom prst="rect">
            <a:avLst/>
          </a:prstGeom>
          <a:noFill/>
          <a:ln/>
        </p:spPr>
        <p:txBody>
          <a:bodyPr wrap="none" rtlCol="0" anchor="t"/>
          <a:lstStyle/>
          <a:p>
            <a:pPr marL="0" indent="0" algn="l">
              <a:lnSpc>
                <a:spcPts val="2536"/>
              </a:lnSpc>
              <a:buNone/>
            </a:pPr>
            <a:r>
              <a:rPr lang="en-US" sz="1585" dirty="0">
                <a:solidFill>
                  <a:srgbClr val="E0D6DE"/>
                </a:solidFill>
                <a:latin typeface="Noto Sans TC" pitchFamily="34" charset="0"/>
                <a:ea typeface="Noto Sans TC" pitchFamily="34" charset="-122"/>
                <a:cs typeface="Noto Sans TC" pitchFamily="34" charset="-120"/>
              </a:rPr>
              <a:t>The complex object being constructed (e.g., Room, Puzzle, Theme).</a:t>
            </a:r>
            <a:endParaRPr lang="en-US" sz="1585" dirty="0"/>
          </a:p>
        </p:txBody>
      </p:sp>
      <p:pic>
        <p:nvPicPr>
          <p:cNvPr id="27"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7070C">
              <a:alpha val="80000"/>
            </a:srgbClr>
          </a:solidFill>
          <a:ln/>
        </p:spPr>
        <p:txBody>
          <a:bodyPr/>
          <a:lstStyle/>
          <a:p>
            <a:endParaRPr lang="en-US"/>
          </a:p>
        </p:txBody>
      </p:sp>
      <p:sp>
        <p:nvSpPr>
          <p:cNvPr id="6" name="Text 2"/>
          <p:cNvSpPr/>
          <p:nvPr/>
        </p:nvSpPr>
        <p:spPr>
          <a:xfrm>
            <a:off x="793790" y="3405902"/>
            <a:ext cx="11341298" cy="1417677"/>
          </a:xfrm>
          <a:prstGeom prst="rect">
            <a:avLst/>
          </a:prstGeom>
          <a:noFill/>
          <a:ln/>
        </p:spPr>
        <p:txBody>
          <a:bodyPr wrap="none" rtlCol="0" anchor="t"/>
          <a:lstStyle/>
          <a:p>
            <a:pPr marL="0" indent="0">
              <a:lnSpc>
                <a:spcPts val="11163"/>
              </a:lnSpc>
              <a:buNone/>
            </a:pPr>
            <a:r>
              <a:rPr lang="en-US" sz="8930" dirty="0">
                <a:solidFill>
                  <a:srgbClr val="97B8FF"/>
                </a:solidFill>
                <a:latin typeface="Sora" pitchFamily="34" charset="0"/>
                <a:ea typeface="Sora" pitchFamily="34" charset="-122"/>
                <a:cs typeface="Sora" pitchFamily="34" charset="-120"/>
              </a:rPr>
              <a:t>Demo Time</a:t>
            </a:r>
            <a:endParaRPr lang="en-US" sz="8930" dirty="0"/>
          </a:p>
        </p:txBody>
      </p:sp>
      <p:pic>
        <p:nvPicPr>
          <p:cNvPr id="7"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93790" y="3408878"/>
            <a:ext cx="5670590" cy="708779"/>
          </a:xfrm>
          <a:prstGeom prst="rect">
            <a:avLst/>
          </a:prstGeom>
          <a:noFill/>
          <a:ln/>
        </p:spPr>
        <p:txBody>
          <a:bodyPr wrap="none" rtlCol="0" anchor="t"/>
          <a:lstStyle/>
          <a:p>
            <a:pPr marL="0" indent="0">
              <a:lnSpc>
                <a:spcPts val="5581"/>
              </a:lnSpc>
              <a:buNone/>
            </a:pPr>
            <a:r>
              <a:rPr lang="en-US" sz="4465" dirty="0">
                <a:solidFill>
                  <a:srgbClr val="97B8FF"/>
                </a:solidFill>
                <a:latin typeface="Sora" pitchFamily="34" charset="0"/>
                <a:ea typeface="Sora" pitchFamily="34" charset="-122"/>
                <a:cs typeface="Sora" pitchFamily="34" charset="-120"/>
              </a:rPr>
              <a:t>Thank You</a:t>
            </a:r>
            <a:endParaRPr lang="en-US" sz="4465" dirty="0"/>
          </a:p>
        </p:txBody>
      </p:sp>
      <p:sp>
        <p:nvSpPr>
          <p:cNvPr id="6" name="Text 2"/>
          <p:cNvSpPr/>
          <p:nvPr/>
        </p:nvSpPr>
        <p:spPr>
          <a:xfrm>
            <a:off x="793790" y="4457819"/>
            <a:ext cx="7556421" cy="362903"/>
          </a:xfrm>
          <a:prstGeom prst="rect">
            <a:avLst/>
          </a:prstGeom>
          <a:noFill/>
          <a:ln/>
        </p:spPr>
        <p:txBody>
          <a:bodyPr wrap="non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We greatly appreciate your time and attention.</a:t>
            </a:r>
            <a:endParaRPr lang="en-US" sz="1786" dirty="0"/>
          </a:p>
        </p:txBody>
      </p:sp>
      <p:pic>
        <p:nvPicPr>
          <p:cNvPr id="7"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793790" y="1002863"/>
            <a:ext cx="4120753" cy="2546747"/>
          </a:xfrm>
          <a:prstGeom prst="rect">
            <a:avLst/>
          </a:prstGeom>
        </p:spPr>
      </p:pic>
      <p:sp>
        <p:nvSpPr>
          <p:cNvPr id="5" name="Text 1"/>
          <p:cNvSpPr/>
          <p:nvPr/>
        </p:nvSpPr>
        <p:spPr>
          <a:xfrm>
            <a:off x="793790" y="3833098"/>
            <a:ext cx="3935730" cy="354330"/>
          </a:xfrm>
          <a:prstGeom prst="rect">
            <a:avLst/>
          </a:prstGeom>
          <a:noFill/>
          <a:ln/>
        </p:spPr>
        <p:txBody>
          <a:bodyPr wrap="none" rtlCol="0" anchor="t"/>
          <a:lstStyle/>
          <a:p>
            <a:pPr marL="0" indent="0" algn="l">
              <a:lnSpc>
                <a:spcPts val="2791"/>
              </a:lnSpc>
              <a:buNone/>
            </a:pPr>
            <a:r>
              <a:rPr lang="en-US" sz="2233" dirty="0">
                <a:solidFill>
                  <a:srgbClr val="E0D6DE"/>
                </a:solidFill>
                <a:latin typeface="Sora" pitchFamily="34" charset="0"/>
                <a:ea typeface="Sora" pitchFamily="34" charset="-122"/>
                <a:cs typeface="Sora" pitchFamily="34" charset="-120"/>
              </a:rPr>
              <a:t>Challenging and Immersive</a:t>
            </a:r>
            <a:endParaRPr lang="en-US" sz="2233" dirty="0"/>
          </a:p>
        </p:txBody>
      </p:sp>
      <p:sp>
        <p:nvSpPr>
          <p:cNvPr id="6" name="Text 2"/>
          <p:cNvSpPr/>
          <p:nvPr/>
        </p:nvSpPr>
        <p:spPr>
          <a:xfrm>
            <a:off x="793790" y="4323517"/>
            <a:ext cx="4120753" cy="1814513"/>
          </a:xfrm>
          <a:prstGeom prst="rect">
            <a:avLst/>
          </a:prstGeom>
          <a:noFill/>
          <a:ln/>
        </p:spPr>
        <p:txBody>
          <a:bodyPr wrap="square" rtlCol="0" anchor="t"/>
          <a:lstStyle/>
          <a:p>
            <a:pPr marL="0" indent="0" algn="l">
              <a:lnSpc>
                <a:spcPts val="2858"/>
              </a:lnSpc>
              <a:buNone/>
            </a:pPr>
            <a:r>
              <a:rPr lang="en-US" sz="1786" dirty="0">
                <a:solidFill>
                  <a:srgbClr val="E0D6DE"/>
                </a:solidFill>
                <a:latin typeface="Noto Sans TC" pitchFamily="34" charset="0"/>
                <a:ea typeface="Noto Sans TC" pitchFamily="34" charset="-122"/>
                <a:cs typeface="Noto Sans TC" pitchFamily="34" charset="-120"/>
              </a:rPr>
              <a:t>Welcome to the Escape Room! This is a challenging and immersive game where you will need to use your problem-solving skills, and creativity to escape from a series of rooms.</a:t>
            </a:r>
            <a:endParaRPr lang="en-US" sz="1786" dirty="0"/>
          </a:p>
        </p:txBody>
      </p:sp>
      <p:pic>
        <p:nvPicPr>
          <p:cNvPr id="7" name="Image 2" descr="preencoded.png"/>
          <p:cNvPicPr>
            <a:picLocks noChangeAspect="1"/>
          </p:cNvPicPr>
          <p:nvPr/>
        </p:nvPicPr>
        <p:blipFill>
          <a:blip r:embed="rId5"/>
          <a:stretch>
            <a:fillRect/>
          </a:stretch>
        </p:blipFill>
        <p:spPr>
          <a:xfrm>
            <a:off x="5254704" y="1002863"/>
            <a:ext cx="4120872" cy="2546866"/>
          </a:xfrm>
          <a:prstGeom prst="rect">
            <a:avLst/>
          </a:prstGeom>
        </p:spPr>
      </p:pic>
      <p:sp>
        <p:nvSpPr>
          <p:cNvPr id="8" name="Text 3"/>
          <p:cNvSpPr/>
          <p:nvPr/>
        </p:nvSpPr>
        <p:spPr>
          <a:xfrm>
            <a:off x="5254704" y="3833217"/>
            <a:ext cx="2835235" cy="354330"/>
          </a:xfrm>
          <a:prstGeom prst="rect">
            <a:avLst/>
          </a:prstGeom>
          <a:noFill/>
          <a:ln/>
        </p:spPr>
        <p:txBody>
          <a:bodyPr wrap="none" rtlCol="0" anchor="t"/>
          <a:lstStyle/>
          <a:p>
            <a:pPr marL="0" indent="0" algn="l">
              <a:lnSpc>
                <a:spcPts val="2791"/>
              </a:lnSpc>
              <a:buNone/>
            </a:pPr>
            <a:r>
              <a:rPr lang="en-US" sz="2233" dirty="0">
                <a:solidFill>
                  <a:srgbClr val="E0D6DE"/>
                </a:solidFill>
                <a:latin typeface="Sora" pitchFamily="34" charset="0"/>
                <a:ea typeface="Sora" pitchFamily="34" charset="-122"/>
                <a:cs typeface="Sora" pitchFamily="34" charset="-120"/>
              </a:rPr>
              <a:t>Themed Rooms</a:t>
            </a:r>
            <a:endParaRPr lang="en-US" sz="2233" dirty="0"/>
          </a:p>
        </p:txBody>
      </p:sp>
      <p:sp>
        <p:nvSpPr>
          <p:cNvPr id="9" name="Text 4"/>
          <p:cNvSpPr/>
          <p:nvPr/>
        </p:nvSpPr>
        <p:spPr>
          <a:xfrm>
            <a:off x="5254704" y="4323636"/>
            <a:ext cx="4120872" cy="2177415"/>
          </a:xfrm>
          <a:prstGeom prst="rect">
            <a:avLst/>
          </a:prstGeom>
          <a:noFill/>
          <a:ln/>
        </p:spPr>
        <p:txBody>
          <a:bodyPr wrap="square" rtlCol="0" anchor="t"/>
          <a:lstStyle/>
          <a:p>
            <a:pPr marL="0" indent="0" algn="l">
              <a:lnSpc>
                <a:spcPts val="2858"/>
              </a:lnSpc>
              <a:buNone/>
            </a:pPr>
            <a:r>
              <a:rPr lang="en-US" sz="1786" dirty="0">
                <a:solidFill>
                  <a:srgbClr val="E0D6DE"/>
                </a:solidFill>
                <a:latin typeface="Noto Sans TC" pitchFamily="34" charset="0"/>
                <a:ea typeface="Noto Sans TC" pitchFamily="34" charset="-122"/>
                <a:cs typeface="Noto Sans TC" pitchFamily="34" charset="-120"/>
              </a:rPr>
              <a:t>To start, you will select a theme for your game. Each theme has its own unique set of rooms and challenges. Once you have selected a theme, you will be transported into a room that is themed accordingly.</a:t>
            </a:r>
            <a:endParaRPr lang="en-US" sz="1786" dirty="0"/>
          </a:p>
        </p:txBody>
      </p:sp>
      <p:pic>
        <p:nvPicPr>
          <p:cNvPr id="10" name="Image 3" descr="preencoded.png"/>
          <p:cNvPicPr>
            <a:picLocks noChangeAspect="1"/>
          </p:cNvPicPr>
          <p:nvPr/>
        </p:nvPicPr>
        <p:blipFill>
          <a:blip r:embed="rId6"/>
          <a:stretch>
            <a:fillRect/>
          </a:stretch>
        </p:blipFill>
        <p:spPr>
          <a:xfrm>
            <a:off x="9715738" y="1002863"/>
            <a:ext cx="4120753" cy="2546747"/>
          </a:xfrm>
          <a:prstGeom prst="rect">
            <a:avLst/>
          </a:prstGeom>
        </p:spPr>
      </p:pic>
      <p:sp>
        <p:nvSpPr>
          <p:cNvPr id="11" name="Text 5"/>
          <p:cNvSpPr/>
          <p:nvPr/>
        </p:nvSpPr>
        <p:spPr>
          <a:xfrm>
            <a:off x="9715738" y="3833098"/>
            <a:ext cx="2835235" cy="354330"/>
          </a:xfrm>
          <a:prstGeom prst="rect">
            <a:avLst/>
          </a:prstGeom>
          <a:noFill/>
          <a:ln/>
        </p:spPr>
        <p:txBody>
          <a:bodyPr wrap="none" rtlCol="0" anchor="t"/>
          <a:lstStyle/>
          <a:p>
            <a:pPr marL="0" indent="0" algn="l">
              <a:lnSpc>
                <a:spcPts val="2791"/>
              </a:lnSpc>
              <a:buNone/>
            </a:pPr>
            <a:r>
              <a:rPr lang="en-US" sz="2233" dirty="0">
                <a:solidFill>
                  <a:srgbClr val="E0D6DE"/>
                </a:solidFill>
                <a:latin typeface="Sora" pitchFamily="34" charset="0"/>
                <a:ea typeface="Sora" pitchFamily="34" charset="-122"/>
                <a:cs typeface="Sora" pitchFamily="34" charset="-120"/>
              </a:rPr>
              <a:t>Escape the Rooms</a:t>
            </a:r>
            <a:endParaRPr lang="en-US" sz="2233" dirty="0"/>
          </a:p>
        </p:txBody>
      </p:sp>
      <p:sp>
        <p:nvSpPr>
          <p:cNvPr id="12" name="Text 6"/>
          <p:cNvSpPr/>
          <p:nvPr/>
        </p:nvSpPr>
        <p:spPr>
          <a:xfrm>
            <a:off x="9715738" y="4323517"/>
            <a:ext cx="4120753" cy="2903220"/>
          </a:xfrm>
          <a:prstGeom prst="rect">
            <a:avLst/>
          </a:prstGeom>
          <a:noFill/>
          <a:ln/>
        </p:spPr>
        <p:txBody>
          <a:bodyPr wrap="square" rtlCol="0" anchor="t"/>
          <a:lstStyle/>
          <a:p>
            <a:pPr marL="0" indent="0" algn="l">
              <a:lnSpc>
                <a:spcPts val="2858"/>
              </a:lnSpc>
              <a:buNone/>
            </a:pPr>
            <a:r>
              <a:rPr lang="en-US" sz="1786" dirty="0">
                <a:solidFill>
                  <a:srgbClr val="E0D6DE"/>
                </a:solidFill>
                <a:latin typeface="Noto Sans TC" pitchFamily="34" charset="0"/>
                <a:ea typeface="Noto Sans TC" pitchFamily="34" charset="-122"/>
                <a:cs typeface="Noto Sans TC" pitchFamily="34" charset="-120"/>
              </a:rPr>
              <a:t>The goal of the game is to escape from the room within a time limit. To do this, you will need to find clues and solve puzzles. There are three rooms in total, each more challenging than the last. If you are able to escape from all three rooms within the time limit, you will win the game!</a:t>
            </a:r>
            <a:endParaRPr lang="en-US" sz="1786" dirty="0"/>
          </a:p>
        </p:txBody>
      </p:sp>
      <p:pic>
        <p:nvPicPr>
          <p:cNvPr id="13"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172813"/>
          </a:xfrm>
          <a:prstGeom prst="rect">
            <a:avLst/>
          </a:prstGeom>
          <a:solidFill>
            <a:srgbClr val="07070C"/>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32617" y="530781"/>
            <a:ext cx="12765048" cy="7218521"/>
          </a:xfrm>
          <a:prstGeom prst="rect">
            <a:avLst/>
          </a:prstGeom>
        </p:spPr>
      </p:pic>
      <p:sp>
        <p:nvSpPr>
          <p:cNvPr id="5" name="Text 1"/>
          <p:cNvSpPr/>
          <p:nvPr/>
        </p:nvSpPr>
        <p:spPr>
          <a:xfrm>
            <a:off x="932617" y="8038862"/>
            <a:ext cx="4965621" cy="603171"/>
          </a:xfrm>
          <a:prstGeom prst="rect">
            <a:avLst/>
          </a:prstGeom>
          <a:noFill/>
          <a:ln/>
        </p:spPr>
        <p:txBody>
          <a:bodyPr wrap="none" rtlCol="0" anchor="t"/>
          <a:lstStyle/>
          <a:p>
            <a:pPr marL="0" indent="0">
              <a:lnSpc>
                <a:spcPts val="4750"/>
              </a:lnSpc>
              <a:buNone/>
            </a:pPr>
            <a:r>
              <a:rPr lang="en-US" sz="3800" dirty="0">
                <a:solidFill>
                  <a:srgbClr val="97B8FF"/>
                </a:solidFill>
                <a:latin typeface="Sora" pitchFamily="34" charset="0"/>
                <a:ea typeface="Sora" pitchFamily="34" charset="-122"/>
                <a:cs typeface="Sora" pitchFamily="34" charset="-120"/>
              </a:rPr>
              <a:t>Design Architecture</a:t>
            </a:r>
            <a:endParaRPr lang="en-US" sz="3800" dirty="0"/>
          </a:p>
        </p:txBody>
      </p:sp>
      <p:pic>
        <p:nvPicPr>
          <p:cNvPr id="6"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14630400" cy="2835235"/>
          </a:xfrm>
          <a:prstGeom prst="rect">
            <a:avLst/>
          </a:prstGeom>
        </p:spPr>
      </p:pic>
      <p:sp>
        <p:nvSpPr>
          <p:cNvPr id="5" name="Text 1"/>
          <p:cNvSpPr/>
          <p:nvPr/>
        </p:nvSpPr>
        <p:spPr>
          <a:xfrm>
            <a:off x="793790" y="3587591"/>
            <a:ext cx="12498467" cy="708779"/>
          </a:xfrm>
          <a:prstGeom prst="rect">
            <a:avLst/>
          </a:prstGeom>
          <a:noFill/>
          <a:ln/>
        </p:spPr>
        <p:txBody>
          <a:bodyPr wrap="none" rtlCol="0" anchor="t"/>
          <a:lstStyle/>
          <a:p>
            <a:pPr marL="0" indent="0">
              <a:lnSpc>
                <a:spcPts val="5581"/>
              </a:lnSpc>
              <a:buNone/>
            </a:pPr>
            <a:r>
              <a:rPr lang="en-US" sz="4465" dirty="0">
                <a:solidFill>
                  <a:srgbClr val="97B8FF"/>
                </a:solidFill>
                <a:latin typeface="Sora" pitchFamily="34" charset="0"/>
                <a:ea typeface="Sora" pitchFamily="34" charset="-122"/>
                <a:cs typeface="Sora" pitchFamily="34" charset="-120"/>
              </a:rPr>
              <a:t>Command Pattern: Encapsulating Requests</a:t>
            </a:r>
            <a:endParaRPr lang="en-US" sz="4465" dirty="0"/>
          </a:p>
        </p:txBody>
      </p:sp>
      <p:sp>
        <p:nvSpPr>
          <p:cNvPr id="6" name="Shape 2"/>
          <p:cNvSpPr/>
          <p:nvPr/>
        </p:nvSpPr>
        <p:spPr>
          <a:xfrm>
            <a:off x="793790" y="4636532"/>
            <a:ext cx="6408063" cy="1306949"/>
          </a:xfrm>
          <a:prstGeom prst="roundRect">
            <a:avLst>
              <a:gd name="adj" fmla="val 2603"/>
            </a:avLst>
          </a:prstGeom>
          <a:solidFill>
            <a:srgbClr val="26262B"/>
          </a:solidFill>
          <a:ln/>
        </p:spPr>
        <p:txBody>
          <a:bodyPr/>
          <a:lstStyle/>
          <a:p>
            <a:endParaRPr lang="en-US"/>
          </a:p>
        </p:txBody>
      </p:sp>
      <p:sp>
        <p:nvSpPr>
          <p:cNvPr id="7" name="Text 3"/>
          <p:cNvSpPr/>
          <p:nvPr/>
        </p:nvSpPr>
        <p:spPr>
          <a:xfrm>
            <a:off x="1020604" y="4863346"/>
            <a:ext cx="2835235" cy="354330"/>
          </a:xfrm>
          <a:prstGeom prst="rect">
            <a:avLst/>
          </a:prstGeom>
          <a:noFill/>
          <a:ln/>
        </p:spPr>
        <p:txBody>
          <a:bodyPr wrap="none" rtlCol="0" anchor="t"/>
          <a:lstStyle/>
          <a:p>
            <a:pPr marL="0" indent="0">
              <a:lnSpc>
                <a:spcPts val="2791"/>
              </a:lnSpc>
              <a:buNone/>
            </a:pPr>
            <a:r>
              <a:rPr lang="en-US" sz="2233" dirty="0">
                <a:solidFill>
                  <a:srgbClr val="E0D6DE"/>
                </a:solidFill>
                <a:latin typeface="Sora" pitchFamily="34" charset="0"/>
                <a:ea typeface="Sora" pitchFamily="34" charset="-122"/>
                <a:cs typeface="Sora" pitchFamily="34" charset="-120"/>
              </a:rPr>
              <a:t>HintCommandAPI</a:t>
            </a:r>
            <a:endParaRPr lang="en-US" sz="2233" dirty="0"/>
          </a:p>
        </p:txBody>
      </p:sp>
      <p:sp>
        <p:nvSpPr>
          <p:cNvPr id="8" name="Text 4"/>
          <p:cNvSpPr/>
          <p:nvPr/>
        </p:nvSpPr>
        <p:spPr>
          <a:xfrm>
            <a:off x="1020604" y="5353764"/>
            <a:ext cx="5954435" cy="362903"/>
          </a:xfrm>
          <a:prstGeom prst="rect">
            <a:avLst/>
          </a:prstGeom>
          <a:noFill/>
          <a:ln/>
        </p:spPr>
        <p:txBody>
          <a:bodyPr wrap="non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Defines the interface for executing operations.</a:t>
            </a:r>
            <a:endParaRPr lang="en-US" sz="1786" dirty="0"/>
          </a:p>
        </p:txBody>
      </p:sp>
      <p:sp>
        <p:nvSpPr>
          <p:cNvPr id="9" name="Shape 5"/>
          <p:cNvSpPr/>
          <p:nvPr/>
        </p:nvSpPr>
        <p:spPr>
          <a:xfrm>
            <a:off x="7428667" y="4636532"/>
            <a:ext cx="6408063" cy="1306949"/>
          </a:xfrm>
          <a:prstGeom prst="roundRect">
            <a:avLst>
              <a:gd name="adj" fmla="val 2603"/>
            </a:avLst>
          </a:prstGeom>
          <a:solidFill>
            <a:srgbClr val="26262B"/>
          </a:solidFill>
          <a:ln/>
        </p:spPr>
        <p:txBody>
          <a:bodyPr/>
          <a:lstStyle/>
          <a:p>
            <a:endParaRPr lang="en-US"/>
          </a:p>
        </p:txBody>
      </p:sp>
      <p:sp>
        <p:nvSpPr>
          <p:cNvPr id="10" name="Text 6"/>
          <p:cNvSpPr/>
          <p:nvPr/>
        </p:nvSpPr>
        <p:spPr>
          <a:xfrm>
            <a:off x="7655481" y="4863346"/>
            <a:ext cx="2835235" cy="354330"/>
          </a:xfrm>
          <a:prstGeom prst="rect">
            <a:avLst/>
          </a:prstGeom>
          <a:noFill/>
          <a:ln/>
        </p:spPr>
        <p:txBody>
          <a:bodyPr wrap="none" rtlCol="0" anchor="t"/>
          <a:lstStyle/>
          <a:p>
            <a:pPr marL="0" indent="0">
              <a:lnSpc>
                <a:spcPts val="2791"/>
              </a:lnSpc>
              <a:buNone/>
            </a:pPr>
            <a:r>
              <a:rPr lang="en-US" sz="2233" dirty="0">
                <a:solidFill>
                  <a:srgbClr val="E0D6DE"/>
                </a:solidFill>
                <a:latin typeface="Sora" pitchFamily="34" charset="0"/>
                <a:ea typeface="Sora" pitchFamily="34" charset="-122"/>
                <a:cs typeface="Sora" pitchFamily="34" charset="-120"/>
              </a:rPr>
              <a:t>HintInvokerAPI</a:t>
            </a:r>
            <a:endParaRPr lang="en-US" sz="2233" dirty="0"/>
          </a:p>
        </p:txBody>
      </p:sp>
      <p:sp>
        <p:nvSpPr>
          <p:cNvPr id="11" name="Text 7"/>
          <p:cNvSpPr/>
          <p:nvPr/>
        </p:nvSpPr>
        <p:spPr>
          <a:xfrm>
            <a:off x="7655481" y="5353764"/>
            <a:ext cx="5954435" cy="362903"/>
          </a:xfrm>
          <a:prstGeom prst="rect">
            <a:avLst/>
          </a:prstGeom>
          <a:noFill/>
          <a:ln/>
        </p:spPr>
        <p:txBody>
          <a:bodyPr wrap="non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Asks the command to carry out the request.</a:t>
            </a:r>
            <a:endParaRPr lang="en-US" sz="1786" dirty="0"/>
          </a:p>
        </p:txBody>
      </p:sp>
      <p:sp>
        <p:nvSpPr>
          <p:cNvPr id="12" name="Shape 8"/>
          <p:cNvSpPr/>
          <p:nvPr/>
        </p:nvSpPr>
        <p:spPr>
          <a:xfrm>
            <a:off x="793790" y="6170295"/>
            <a:ext cx="6408063" cy="1306949"/>
          </a:xfrm>
          <a:prstGeom prst="roundRect">
            <a:avLst>
              <a:gd name="adj" fmla="val 2603"/>
            </a:avLst>
          </a:prstGeom>
          <a:solidFill>
            <a:srgbClr val="26262B"/>
          </a:solidFill>
          <a:ln/>
        </p:spPr>
        <p:txBody>
          <a:bodyPr/>
          <a:lstStyle/>
          <a:p>
            <a:endParaRPr lang="en-US"/>
          </a:p>
        </p:txBody>
      </p:sp>
      <p:sp>
        <p:nvSpPr>
          <p:cNvPr id="13" name="Text 9"/>
          <p:cNvSpPr/>
          <p:nvPr/>
        </p:nvSpPr>
        <p:spPr>
          <a:xfrm>
            <a:off x="1020604" y="6397109"/>
            <a:ext cx="3558659" cy="354330"/>
          </a:xfrm>
          <a:prstGeom prst="rect">
            <a:avLst/>
          </a:prstGeom>
          <a:noFill/>
          <a:ln/>
        </p:spPr>
        <p:txBody>
          <a:bodyPr wrap="none" rtlCol="0" anchor="t"/>
          <a:lstStyle/>
          <a:p>
            <a:pPr marL="0" indent="0">
              <a:lnSpc>
                <a:spcPts val="2791"/>
              </a:lnSpc>
              <a:buNone/>
            </a:pPr>
            <a:r>
              <a:rPr lang="en-US" sz="2233" dirty="0">
                <a:solidFill>
                  <a:srgbClr val="E0D6DE"/>
                </a:solidFill>
                <a:latin typeface="Sora" pitchFamily="34" charset="0"/>
                <a:ea typeface="Sora" pitchFamily="34" charset="-122"/>
                <a:cs typeface="Sora" pitchFamily="34" charset="-120"/>
              </a:rPr>
              <a:t>HintReceiverAdapterAPI</a:t>
            </a:r>
            <a:endParaRPr lang="en-US" sz="2233" dirty="0"/>
          </a:p>
        </p:txBody>
      </p:sp>
      <p:sp>
        <p:nvSpPr>
          <p:cNvPr id="14" name="Text 10"/>
          <p:cNvSpPr/>
          <p:nvPr/>
        </p:nvSpPr>
        <p:spPr>
          <a:xfrm>
            <a:off x="1020604" y="6887528"/>
            <a:ext cx="5954435" cy="362903"/>
          </a:xfrm>
          <a:prstGeom prst="rect">
            <a:avLst/>
          </a:prstGeom>
          <a:noFill/>
          <a:ln/>
        </p:spPr>
        <p:txBody>
          <a:bodyPr wrap="non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Adapts the receiver to the command interface.</a:t>
            </a:r>
            <a:endParaRPr lang="en-US" sz="1786" dirty="0"/>
          </a:p>
        </p:txBody>
      </p:sp>
      <p:sp>
        <p:nvSpPr>
          <p:cNvPr id="15" name="Shape 11"/>
          <p:cNvSpPr/>
          <p:nvPr/>
        </p:nvSpPr>
        <p:spPr>
          <a:xfrm>
            <a:off x="7428667" y="6170295"/>
            <a:ext cx="6408063" cy="1306949"/>
          </a:xfrm>
          <a:prstGeom prst="roundRect">
            <a:avLst>
              <a:gd name="adj" fmla="val 2603"/>
            </a:avLst>
          </a:prstGeom>
          <a:solidFill>
            <a:srgbClr val="26262B"/>
          </a:solidFill>
          <a:ln/>
        </p:spPr>
        <p:txBody>
          <a:bodyPr/>
          <a:lstStyle/>
          <a:p>
            <a:endParaRPr lang="en-US"/>
          </a:p>
        </p:txBody>
      </p:sp>
      <p:sp>
        <p:nvSpPr>
          <p:cNvPr id="16" name="Text 12"/>
          <p:cNvSpPr/>
          <p:nvPr/>
        </p:nvSpPr>
        <p:spPr>
          <a:xfrm>
            <a:off x="7655481" y="6397109"/>
            <a:ext cx="3036094" cy="354330"/>
          </a:xfrm>
          <a:prstGeom prst="rect">
            <a:avLst/>
          </a:prstGeom>
          <a:noFill/>
          <a:ln/>
        </p:spPr>
        <p:txBody>
          <a:bodyPr wrap="none" rtlCol="0" anchor="t"/>
          <a:lstStyle/>
          <a:p>
            <a:pPr marL="0" indent="0">
              <a:lnSpc>
                <a:spcPts val="2791"/>
              </a:lnSpc>
              <a:buNone/>
            </a:pPr>
            <a:r>
              <a:rPr lang="en-US" sz="2233" dirty="0">
                <a:solidFill>
                  <a:srgbClr val="E0D6DE"/>
                </a:solidFill>
                <a:latin typeface="Sora" pitchFamily="34" charset="0"/>
                <a:ea typeface="Sora" pitchFamily="34" charset="-122"/>
                <a:cs typeface="Sora" pitchFamily="34" charset="-120"/>
              </a:rPr>
              <a:t>PuzzleHintCommand</a:t>
            </a:r>
            <a:endParaRPr lang="en-US" sz="2233" dirty="0"/>
          </a:p>
        </p:txBody>
      </p:sp>
      <p:sp>
        <p:nvSpPr>
          <p:cNvPr id="17" name="Text 13"/>
          <p:cNvSpPr/>
          <p:nvPr/>
        </p:nvSpPr>
        <p:spPr>
          <a:xfrm>
            <a:off x="7655481" y="6887528"/>
            <a:ext cx="5954435" cy="362903"/>
          </a:xfrm>
          <a:prstGeom prst="rect">
            <a:avLst/>
          </a:prstGeom>
          <a:noFill/>
          <a:ln/>
        </p:spPr>
        <p:txBody>
          <a:bodyPr wrap="non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Implements the command interface for puzzle hints.</a:t>
            </a:r>
            <a:endParaRPr lang="en-US" sz="1786" dirty="0"/>
          </a:p>
        </p:txBody>
      </p:sp>
      <p:pic>
        <p:nvPicPr>
          <p:cNvPr id="18"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41045" y="1083826"/>
            <a:ext cx="7661910" cy="1323261"/>
          </a:xfrm>
          <a:prstGeom prst="rect">
            <a:avLst/>
          </a:prstGeom>
          <a:noFill/>
          <a:ln/>
        </p:spPr>
        <p:txBody>
          <a:bodyPr wrap="square" rtlCol="0" anchor="t"/>
          <a:lstStyle/>
          <a:p>
            <a:pPr marL="0" indent="0">
              <a:lnSpc>
                <a:spcPts val="5210"/>
              </a:lnSpc>
              <a:buNone/>
            </a:pPr>
            <a:r>
              <a:rPr lang="en-US" sz="4168" dirty="0">
                <a:solidFill>
                  <a:srgbClr val="97B8FF"/>
                </a:solidFill>
                <a:latin typeface="Sora" pitchFamily="34" charset="0"/>
                <a:ea typeface="Sora" pitchFamily="34" charset="-122"/>
                <a:cs typeface="Sora" pitchFamily="34" charset="-120"/>
              </a:rPr>
              <a:t>Strategy Pattern: Interchangeable Algorithms</a:t>
            </a:r>
            <a:endParaRPr lang="en-US" sz="4168" dirty="0"/>
          </a:p>
        </p:txBody>
      </p:sp>
      <p:sp>
        <p:nvSpPr>
          <p:cNvPr id="6" name="Shape 2"/>
          <p:cNvSpPr/>
          <p:nvPr/>
        </p:nvSpPr>
        <p:spPr>
          <a:xfrm>
            <a:off x="1047155" y="2724626"/>
            <a:ext cx="22860" cy="4421029"/>
          </a:xfrm>
          <a:prstGeom prst="roundRect">
            <a:avLst>
              <a:gd name="adj" fmla="val 138932"/>
            </a:avLst>
          </a:prstGeom>
          <a:solidFill>
            <a:srgbClr val="3F3F44"/>
          </a:solidFill>
          <a:ln/>
        </p:spPr>
        <p:txBody>
          <a:bodyPr/>
          <a:lstStyle/>
          <a:p>
            <a:endParaRPr lang="en-US"/>
          </a:p>
        </p:txBody>
      </p:sp>
      <p:sp>
        <p:nvSpPr>
          <p:cNvPr id="7" name="Shape 3"/>
          <p:cNvSpPr/>
          <p:nvPr/>
        </p:nvSpPr>
        <p:spPr>
          <a:xfrm>
            <a:off x="1273909" y="3189446"/>
            <a:ext cx="741045" cy="22860"/>
          </a:xfrm>
          <a:prstGeom prst="roundRect">
            <a:avLst>
              <a:gd name="adj" fmla="val 138932"/>
            </a:avLst>
          </a:prstGeom>
          <a:solidFill>
            <a:srgbClr val="3F3F44"/>
          </a:solidFill>
          <a:ln/>
        </p:spPr>
        <p:txBody>
          <a:bodyPr/>
          <a:lstStyle/>
          <a:p>
            <a:endParaRPr lang="en-US"/>
          </a:p>
        </p:txBody>
      </p:sp>
      <p:sp>
        <p:nvSpPr>
          <p:cNvPr id="8" name="Shape 4"/>
          <p:cNvSpPr/>
          <p:nvPr/>
        </p:nvSpPr>
        <p:spPr>
          <a:xfrm>
            <a:off x="820400" y="2962751"/>
            <a:ext cx="476369" cy="476369"/>
          </a:xfrm>
          <a:prstGeom prst="roundRect">
            <a:avLst>
              <a:gd name="adj" fmla="val 6667"/>
            </a:avLst>
          </a:prstGeom>
          <a:solidFill>
            <a:srgbClr val="26262B"/>
          </a:solidFill>
          <a:ln/>
        </p:spPr>
        <p:txBody>
          <a:bodyPr/>
          <a:lstStyle/>
          <a:p>
            <a:endParaRPr lang="en-US"/>
          </a:p>
        </p:txBody>
      </p:sp>
      <p:sp>
        <p:nvSpPr>
          <p:cNvPr id="9" name="Text 5"/>
          <p:cNvSpPr/>
          <p:nvPr/>
        </p:nvSpPr>
        <p:spPr>
          <a:xfrm>
            <a:off x="991374" y="3042166"/>
            <a:ext cx="134303" cy="317540"/>
          </a:xfrm>
          <a:prstGeom prst="rect">
            <a:avLst/>
          </a:prstGeom>
          <a:noFill/>
          <a:ln/>
        </p:spPr>
        <p:txBody>
          <a:bodyPr wrap="none" rtlCol="0" anchor="t"/>
          <a:lstStyle/>
          <a:p>
            <a:pPr marL="0" indent="0" algn="ctr">
              <a:lnSpc>
                <a:spcPts val="2501"/>
              </a:lnSpc>
              <a:buNone/>
            </a:pPr>
            <a:r>
              <a:rPr lang="en-US" sz="2501" dirty="0">
                <a:solidFill>
                  <a:srgbClr val="E0D6DE"/>
                </a:solidFill>
                <a:latin typeface="Sora" pitchFamily="34" charset="0"/>
                <a:ea typeface="Sora" pitchFamily="34" charset="-122"/>
                <a:cs typeface="Sora" pitchFamily="34" charset="-120"/>
              </a:rPr>
              <a:t>1</a:t>
            </a:r>
            <a:endParaRPr lang="en-US" sz="2501" dirty="0"/>
          </a:p>
        </p:txBody>
      </p:sp>
      <p:sp>
        <p:nvSpPr>
          <p:cNvPr id="10" name="Text 6"/>
          <p:cNvSpPr/>
          <p:nvPr/>
        </p:nvSpPr>
        <p:spPr>
          <a:xfrm>
            <a:off x="2223016" y="2936319"/>
            <a:ext cx="3383518" cy="330756"/>
          </a:xfrm>
          <a:prstGeom prst="rect">
            <a:avLst/>
          </a:prstGeom>
          <a:noFill/>
          <a:ln/>
        </p:spPr>
        <p:txBody>
          <a:bodyPr wrap="none" rtlCol="0" anchor="t"/>
          <a:lstStyle/>
          <a:p>
            <a:pPr marL="0" indent="0" algn="l">
              <a:lnSpc>
                <a:spcPts val="2605"/>
              </a:lnSpc>
              <a:buNone/>
            </a:pPr>
            <a:r>
              <a:rPr lang="en-US" sz="2084" dirty="0">
                <a:solidFill>
                  <a:srgbClr val="E0D6DE"/>
                </a:solidFill>
                <a:latin typeface="Sora" pitchFamily="34" charset="0"/>
                <a:ea typeface="Sora" pitchFamily="34" charset="-122"/>
                <a:cs typeface="Sora" pitchFamily="34" charset="-120"/>
              </a:rPr>
              <a:t>Define Strategy Interface</a:t>
            </a:r>
            <a:endParaRPr lang="en-US" sz="2084" dirty="0"/>
          </a:p>
        </p:txBody>
      </p:sp>
      <p:sp>
        <p:nvSpPr>
          <p:cNvPr id="11" name="Text 7"/>
          <p:cNvSpPr/>
          <p:nvPr/>
        </p:nvSpPr>
        <p:spPr>
          <a:xfrm>
            <a:off x="2223016" y="3393996"/>
            <a:ext cx="6179939" cy="338614"/>
          </a:xfrm>
          <a:prstGeom prst="rect">
            <a:avLst/>
          </a:prstGeom>
          <a:noFill/>
          <a:ln/>
        </p:spPr>
        <p:txBody>
          <a:bodyPr wrap="none" rtlCol="0" anchor="t"/>
          <a:lstStyle/>
          <a:p>
            <a:pPr marL="0" indent="0" algn="l">
              <a:lnSpc>
                <a:spcPts val="2667"/>
              </a:lnSpc>
              <a:buNone/>
            </a:pPr>
            <a:r>
              <a:rPr lang="en-US" sz="1667" dirty="0">
                <a:solidFill>
                  <a:srgbClr val="E0D6DE"/>
                </a:solidFill>
                <a:latin typeface="Noto Sans TC" pitchFamily="34" charset="0"/>
                <a:ea typeface="Noto Sans TC" pitchFamily="34" charset="-122"/>
                <a:cs typeface="Noto Sans TC" pitchFamily="34" charset="-120"/>
              </a:rPr>
              <a:t>Create PuzzleStrategy interface to define common methods.</a:t>
            </a:r>
            <a:endParaRPr lang="en-US" sz="1667" dirty="0"/>
          </a:p>
        </p:txBody>
      </p:sp>
      <p:sp>
        <p:nvSpPr>
          <p:cNvPr id="12" name="Shape 8"/>
          <p:cNvSpPr/>
          <p:nvPr/>
        </p:nvSpPr>
        <p:spPr>
          <a:xfrm>
            <a:off x="1273909" y="4620816"/>
            <a:ext cx="741045" cy="22860"/>
          </a:xfrm>
          <a:prstGeom prst="roundRect">
            <a:avLst>
              <a:gd name="adj" fmla="val 138932"/>
            </a:avLst>
          </a:prstGeom>
          <a:solidFill>
            <a:srgbClr val="3F3F44"/>
          </a:solidFill>
          <a:ln/>
        </p:spPr>
        <p:txBody>
          <a:bodyPr/>
          <a:lstStyle/>
          <a:p>
            <a:endParaRPr lang="en-US"/>
          </a:p>
        </p:txBody>
      </p:sp>
      <p:sp>
        <p:nvSpPr>
          <p:cNvPr id="13" name="Shape 9"/>
          <p:cNvSpPr/>
          <p:nvPr/>
        </p:nvSpPr>
        <p:spPr>
          <a:xfrm>
            <a:off x="820400" y="4394121"/>
            <a:ext cx="476369" cy="476369"/>
          </a:xfrm>
          <a:prstGeom prst="roundRect">
            <a:avLst>
              <a:gd name="adj" fmla="val 6667"/>
            </a:avLst>
          </a:prstGeom>
          <a:solidFill>
            <a:srgbClr val="26262B"/>
          </a:solidFill>
          <a:ln/>
        </p:spPr>
        <p:txBody>
          <a:bodyPr/>
          <a:lstStyle/>
          <a:p>
            <a:endParaRPr lang="en-US"/>
          </a:p>
        </p:txBody>
      </p:sp>
      <p:sp>
        <p:nvSpPr>
          <p:cNvPr id="14" name="Text 10"/>
          <p:cNvSpPr/>
          <p:nvPr/>
        </p:nvSpPr>
        <p:spPr>
          <a:xfrm>
            <a:off x="959703" y="4473535"/>
            <a:ext cx="197763" cy="317540"/>
          </a:xfrm>
          <a:prstGeom prst="rect">
            <a:avLst/>
          </a:prstGeom>
          <a:noFill/>
          <a:ln/>
        </p:spPr>
        <p:txBody>
          <a:bodyPr wrap="none" rtlCol="0" anchor="t"/>
          <a:lstStyle/>
          <a:p>
            <a:pPr marL="0" indent="0" algn="ctr">
              <a:lnSpc>
                <a:spcPts val="2501"/>
              </a:lnSpc>
              <a:buNone/>
            </a:pPr>
            <a:r>
              <a:rPr lang="en-US" sz="2501" dirty="0">
                <a:solidFill>
                  <a:srgbClr val="E0D6DE"/>
                </a:solidFill>
                <a:latin typeface="Sora" pitchFamily="34" charset="0"/>
                <a:ea typeface="Sora" pitchFamily="34" charset="-122"/>
                <a:cs typeface="Sora" pitchFamily="34" charset="-120"/>
              </a:rPr>
              <a:t>2</a:t>
            </a:r>
            <a:endParaRPr lang="en-US" sz="2501" dirty="0"/>
          </a:p>
        </p:txBody>
      </p:sp>
      <p:sp>
        <p:nvSpPr>
          <p:cNvPr id="15" name="Text 11"/>
          <p:cNvSpPr/>
          <p:nvPr/>
        </p:nvSpPr>
        <p:spPr>
          <a:xfrm>
            <a:off x="2223016" y="4367689"/>
            <a:ext cx="4259461" cy="330756"/>
          </a:xfrm>
          <a:prstGeom prst="rect">
            <a:avLst/>
          </a:prstGeom>
          <a:noFill/>
          <a:ln/>
        </p:spPr>
        <p:txBody>
          <a:bodyPr wrap="none" rtlCol="0" anchor="t"/>
          <a:lstStyle/>
          <a:p>
            <a:pPr marL="0" indent="0" algn="l">
              <a:lnSpc>
                <a:spcPts val="2605"/>
              </a:lnSpc>
              <a:buNone/>
            </a:pPr>
            <a:r>
              <a:rPr lang="en-US" sz="2084" dirty="0">
                <a:solidFill>
                  <a:srgbClr val="E0D6DE"/>
                </a:solidFill>
                <a:latin typeface="Sora" pitchFamily="34" charset="0"/>
                <a:ea typeface="Sora" pitchFamily="34" charset="-122"/>
                <a:cs typeface="Sora" pitchFamily="34" charset="-120"/>
              </a:rPr>
              <a:t>Implement Concrete Strategies</a:t>
            </a:r>
            <a:endParaRPr lang="en-US" sz="2084" dirty="0"/>
          </a:p>
        </p:txBody>
      </p:sp>
      <p:sp>
        <p:nvSpPr>
          <p:cNvPr id="16" name="Text 12"/>
          <p:cNvSpPr/>
          <p:nvPr/>
        </p:nvSpPr>
        <p:spPr>
          <a:xfrm>
            <a:off x="2223016" y="4825365"/>
            <a:ext cx="6179939" cy="677228"/>
          </a:xfrm>
          <a:prstGeom prst="rect">
            <a:avLst/>
          </a:prstGeom>
          <a:noFill/>
          <a:ln/>
        </p:spPr>
        <p:txBody>
          <a:bodyPr wrap="square" rtlCol="0" anchor="t"/>
          <a:lstStyle/>
          <a:p>
            <a:pPr marL="0" indent="0" algn="l">
              <a:lnSpc>
                <a:spcPts val="2667"/>
              </a:lnSpc>
              <a:buNone/>
            </a:pPr>
            <a:r>
              <a:rPr lang="en-US" sz="1667" dirty="0">
                <a:solidFill>
                  <a:srgbClr val="E0D6DE"/>
                </a:solidFill>
                <a:latin typeface="Noto Sans TC" pitchFamily="34" charset="0"/>
                <a:ea typeface="Noto Sans TC" pitchFamily="34" charset="-122"/>
                <a:cs typeface="Noto Sans TC" pitchFamily="34" charset="-120"/>
              </a:rPr>
              <a:t>Develop MCQPuzzleStrategy and OneWordPuzzleStrategy classes.</a:t>
            </a:r>
            <a:endParaRPr lang="en-US" sz="1667" dirty="0"/>
          </a:p>
        </p:txBody>
      </p:sp>
      <p:sp>
        <p:nvSpPr>
          <p:cNvPr id="17" name="Shape 13"/>
          <p:cNvSpPr/>
          <p:nvPr/>
        </p:nvSpPr>
        <p:spPr>
          <a:xfrm>
            <a:off x="1273909" y="6390799"/>
            <a:ext cx="741045" cy="22860"/>
          </a:xfrm>
          <a:prstGeom prst="roundRect">
            <a:avLst>
              <a:gd name="adj" fmla="val 138932"/>
            </a:avLst>
          </a:prstGeom>
          <a:solidFill>
            <a:srgbClr val="3F3F44"/>
          </a:solidFill>
          <a:ln/>
        </p:spPr>
        <p:txBody>
          <a:bodyPr/>
          <a:lstStyle/>
          <a:p>
            <a:endParaRPr lang="en-US"/>
          </a:p>
        </p:txBody>
      </p:sp>
      <p:sp>
        <p:nvSpPr>
          <p:cNvPr id="18" name="Shape 14"/>
          <p:cNvSpPr/>
          <p:nvPr/>
        </p:nvSpPr>
        <p:spPr>
          <a:xfrm>
            <a:off x="820400" y="6164104"/>
            <a:ext cx="476369" cy="476369"/>
          </a:xfrm>
          <a:prstGeom prst="roundRect">
            <a:avLst>
              <a:gd name="adj" fmla="val 6667"/>
            </a:avLst>
          </a:prstGeom>
          <a:solidFill>
            <a:srgbClr val="26262B"/>
          </a:solidFill>
          <a:ln/>
        </p:spPr>
        <p:txBody>
          <a:bodyPr/>
          <a:lstStyle/>
          <a:p>
            <a:endParaRPr lang="en-US"/>
          </a:p>
        </p:txBody>
      </p:sp>
      <p:sp>
        <p:nvSpPr>
          <p:cNvPr id="19" name="Text 15"/>
          <p:cNvSpPr/>
          <p:nvPr/>
        </p:nvSpPr>
        <p:spPr>
          <a:xfrm>
            <a:off x="960180" y="6243518"/>
            <a:ext cx="196810" cy="317540"/>
          </a:xfrm>
          <a:prstGeom prst="rect">
            <a:avLst/>
          </a:prstGeom>
          <a:noFill/>
          <a:ln/>
        </p:spPr>
        <p:txBody>
          <a:bodyPr wrap="none" rtlCol="0" anchor="t"/>
          <a:lstStyle/>
          <a:p>
            <a:pPr marL="0" indent="0" algn="ctr">
              <a:lnSpc>
                <a:spcPts val="2501"/>
              </a:lnSpc>
              <a:buNone/>
            </a:pPr>
            <a:r>
              <a:rPr lang="en-US" sz="2501" dirty="0">
                <a:solidFill>
                  <a:srgbClr val="E0D6DE"/>
                </a:solidFill>
                <a:latin typeface="Sora" pitchFamily="34" charset="0"/>
                <a:ea typeface="Sora" pitchFamily="34" charset="-122"/>
                <a:cs typeface="Sora" pitchFamily="34" charset="-120"/>
              </a:rPr>
              <a:t>3</a:t>
            </a:r>
            <a:endParaRPr lang="en-US" sz="2501" dirty="0"/>
          </a:p>
        </p:txBody>
      </p:sp>
      <p:sp>
        <p:nvSpPr>
          <p:cNvPr id="20" name="Text 16"/>
          <p:cNvSpPr/>
          <p:nvPr/>
        </p:nvSpPr>
        <p:spPr>
          <a:xfrm>
            <a:off x="2223016" y="6137672"/>
            <a:ext cx="2646640" cy="330756"/>
          </a:xfrm>
          <a:prstGeom prst="rect">
            <a:avLst/>
          </a:prstGeom>
          <a:noFill/>
          <a:ln/>
        </p:spPr>
        <p:txBody>
          <a:bodyPr wrap="none" rtlCol="0" anchor="t"/>
          <a:lstStyle/>
          <a:p>
            <a:pPr marL="0" indent="0" algn="l">
              <a:lnSpc>
                <a:spcPts val="2605"/>
              </a:lnSpc>
              <a:buNone/>
            </a:pPr>
            <a:r>
              <a:rPr lang="en-US" sz="2084" dirty="0">
                <a:solidFill>
                  <a:srgbClr val="E0D6DE"/>
                </a:solidFill>
                <a:latin typeface="Sora" pitchFamily="34" charset="0"/>
                <a:ea typeface="Sora" pitchFamily="34" charset="-122"/>
                <a:cs typeface="Sora" pitchFamily="34" charset="-120"/>
              </a:rPr>
              <a:t>Use in Context</a:t>
            </a:r>
            <a:endParaRPr lang="en-US" sz="2084" dirty="0"/>
          </a:p>
        </p:txBody>
      </p:sp>
      <p:sp>
        <p:nvSpPr>
          <p:cNvPr id="21" name="Text 17"/>
          <p:cNvSpPr/>
          <p:nvPr/>
        </p:nvSpPr>
        <p:spPr>
          <a:xfrm>
            <a:off x="2223016" y="6595348"/>
            <a:ext cx="6179939" cy="338614"/>
          </a:xfrm>
          <a:prstGeom prst="rect">
            <a:avLst/>
          </a:prstGeom>
          <a:noFill/>
          <a:ln/>
        </p:spPr>
        <p:txBody>
          <a:bodyPr wrap="none" rtlCol="0" anchor="t"/>
          <a:lstStyle/>
          <a:p>
            <a:pPr marL="0" indent="0" algn="l">
              <a:lnSpc>
                <a:spcPts val="2667"/>
              </a:lnSpc>
              <a:buNone/>
            </a:pPr>
            <a:r>
              <a:rPr lang="en-US" sz="1667" dirty="0">
                <a:solidFill>
                  <a:srgbClr val="E0D6DE"/>
                </a:solidFill>
                <a:latin typeface="Noto Sans TC" pitchFamily="34" charset="0"/>
                <a:ea typeface="Noto Sans TC" pitchFamily="34" charset="-122"/>
                <a:cs typeface="Noto Sans TC" pitchFamily="34" charset="-120"/>
              </a:rPr>
              <a:t>Apply strategies interchangeably based on puzzle type.</a:t>
            </a:r>
            <a:endParaRPr lang="en-US" sz="1667" dirty="0"/>
          </a:p>
        </p:txBody>
      </p:sp>
      <p:pic>
        <p:nvPicPr>
          <p:cNvPr id="22"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txBody>
          <a:bodyPr/>
          <a:lstStyle/>
          <a:p>
            <a:endParaRPr lang="en-US"/>
          </a:p>
        </p:txBody>
      </p:sp>
      <p:sp>
        <p:nvSpPr>
          <p:cNvPr id="4" name="Text 1"/>
          <p:cNvSpPr/>
          <p:nvPr/>
        </p:nvSpPr>
        <p:spPr>
          <a:xfrm>
            <a:off x="793790" y="1147405"/>
            <a:ext cx="11740991" cy="708779"/>
          </a:xfrm>
          <a:prstGeom prst="rect">
            <a:avLst/>
          </a:prstGeom>
          <a:noFill/>
          <a:ln/>
        </p:spPr>
        <p:txBody>
          <a:bodyPr wrap="none" rtlCol="0" anchor="t"/>
          <a:lstStyle/>
          <a:p>
            <a:pPr marL="0" indent="0">
              <a:lnSpc>
                <a:spcPts val="5581"/>
              </a:lnSpc>
              <a:buNone/>
            </a:pPr>
            <a:r>
              <a:rPr lang="en-US" sz="4465" dirty="0">
                <a:solidFill>
                  <a:srgbClr val="97B8FF"/>
                </a:solidFill>
                <a:latin typeface="Sora" pitchFamily="34" charset="0"/>
                <a:ea typeface="Sora" pitchFamily="34" charset="-122"/>
                <a:cs typeface="Sora" pitchFamily="34" charset="-120"/>
              </a:rPr>
              <a:t>Factory Pattern: Flexible Object Creation</a:t>
            </a:r>
            <a:endParaRPr lang="en-US" sz="4465" dirty="0"/>
          </a:p>
        </p:txBody>
      </p:sp>
      <p:pic>
        <p:nvPicPr>
          <p:cNvPr id="5" name="Image 1" descr="preencoded.png"/>
          <p:cNvPicPr>
            <a:picLocks noChangeAspect="1"/>
          </p:cNvPicPr>
          <p:nvPr/>
        </p:nvPicPr>
        <p:blipFill>
          <a:blip r:embed="rId4"/>
          <a:stretch>
            <a:fillRect/>
          </a:stretch>
        </p:blipFill>
        <p:spPr>
          <a:xfrm>
            <a:off x="793790" y="2309813"/>
            <a:ext cx="4120753" cy="2546747"/>
          </a:xfrm>
          <a:prstGeom prst="rect">
            <a:avLst/>
          </a:prstGeom>
        </p:spPr>
      </p:pic>
      <p:sp>
        <p:nvSpPr>
          <p:cNvPr id="6" name="Text 2"/>
          <p:cNvSpPr/>
          <p:nvPr/>
        </p:nvSpPr>
        <p:spPr>
          <a:xfrm>
            <a:off x="793790" y="5140047"/>
            <a:ext cx="2835235" cy="354330"/>
          </a:xfrm>
          <a:prstGeom prst="rect">
            <a:avLst/>
          </a:prstGeom>
          <a:noFill/>
          <a:ln/>
        </p:spPr>
        <p:txBody>
          <a:bodyPr wrap="none" rtlCol="0" anchor="t"/>
          <a:lstStyle/>
          <a:p>
            <a:pPr marL="0" indent="0" algn="l">
              <a:lnSpc>
                <a:spcPts val="2791"/>
              </a:lnSpc>
              <a:buNone/>
            </a:pPr>
            <a:r>
              <a:rPr lang="en-US" sz="2233" dirty="0">
                <a:solidFill>
                  <a:srgbClr val="E0D6DE"/>
                </a:solidFill>
                <a:latin typeface="Sora" pitchFamily="34" charset="0"/>
                <a:ea typeface="Sora" pitchFamily="34" charset="-122"/>
                <a:cs typeface="Sora" pitchFamily="34" charset="-120"/>
              </a:rPr>
              <a:t>Room Factory</a:t>
            </a:r>
            <a:endParaRPr lang="en-US" sz="2233" dirty="0"/>
          </a:p>
        </p:txBody>
      </p:sp>
      <p:sp>
        <p:nvSpPr>
          <p:cNvPr id="7" name="Text 3"/>
          <p:cNvSpPr/>
          <p:nvPr/>
        </p:nvSpPr>
        <p:spPr>
          <a:xfrm>
            <a:off x="793790" y="5630466"/>
            <a:ext cx="4120753" cy="1451610"/>
          </a:xfrm>
          <a:prstGeom prst="rect">
            <a:avLst/>
          </a:prstGeom>
          <a:noFill/>
          <a:ln/>
        </p:spPr>
        <p:txBody>
          <a:bodyPr wrap="square" rtlCol="0" anchor="t"/>
          <a:lstStyle/>
          <a:p>
            <a:pPr marL="0" indent="0" algn="l">
              <a:lnSpc>
                <a:spcPts val="2858"/>
              </a:lnSpc>
              <a:buNone/>
            </a:pPr>
            <a:r>
              <a:rPr lang="en-US" sz="1786" dirty="0">
                <a:solidFill>
                  <a:srgbClr val="E0D6DE"/>
                </a:solidFill>
                <a:latin typeface="Noto Sans TC" pitchFamily="34" charset="0"/>
                <a:ea typeface="Noto Sans TC" pitchFamily="34" charset="-122"/>
                <a:cs typeface="Noto Sans TC" pitchFamily="34" charset="-120"/>
              </a:rPr>
              <a:t>The Room Factory creates different types of rooms for the game, allowing for a flexible and customizable experience.</a:t>
            </a:r>
            <a:endParaRPr lang="en-US" sz="1786" dirty="0"/>
          </a:p>
        </p:txBody>
      </p:sp>
      <p:pic>
        <p:nvPicPr>
          <p:cNvPr id="8" name="Image 2" descr="preencoded.png"/>
          <p:cNvPicPr>
            <a:picLocks noChangeAspect="1"/>
          </p:cNvPicPr>
          <p:nvPr/>
        </p:nvPicPr>
        <p:blipFill>
          <a:blip r:embed="rId5"/>
          <a:stretch>
            <a:fillRect/>
          </a:stretch>
        </p:blipFill>
        <p:spPr>
          <a:xfrm>
            <a:off x="5254704" y="2309813"/>
            <a:ext cx="4120872" cy="2546866"/>
          </a:xfrm>
          <a:prstGeom prst="rect">
            <a:avLst/>
          </a:prstGeom>
        </p:spPr>
      </p:pic>
      <p:sp>
        <p:nvSpPr>
          <p:cNvPr id="9" name="Text 4"/>
          <p:cNvSpPr/>
          <p:nvPr/>
        </p:nvSpPr>
        <p:spPr>
          <a:xfrm>
            <a:off x="5254704" y="5140166"/>
            <a:ext cx="2835235" cy="354330"/>
          </a:xfrm>
          <a:prstGeom prst="rect">
            <a:avLst/>
          </a:prstGeom>
          <a:noFill/>
          <a:ln/>
        </p:spPr>
        <p:txBody>
          <a:bodyPr wrap="none" rtlCol="0" anchor="t"/>
          <a:lstStyle/>
          <a:p>
            <a:pPr marL="0" indent="0" algn="l">
              <a:lnSpc>
                <a:spcPts val="2791"/>
              </a:lnSpc>
              <a:buNone/>
            </a:pPr>
            <a:r>
              <a:rPr lang="en-US" sz="2233" dirty="0">
                <a:solidFill>
                  <a:srgbClr val="E0D6DE"/>
                </a:solidFill>
                <a:latin typeface="Sora" pitchFamily="34" charset="0"/>
                <a:ea typeface="Sora" pitchFamily="34" charset="-122"/>
                <a:cs typeface="Sora" pitchFamily="34" charset="-120"/>
              </a:rPr>
              <a:t>Theme Factory</a:t>
            </a:r>
            <a:endParaRPr lang="en-US" sz="2233" dirty="0"/>
          </a:p>
        </p:txBody>
      </p:sp>
      <p:sp>
        <p:nvSpPr>
          <p:cNvPr id="10" name="Text 5"/>
          <p:cNvSpPr/>
          <p:nvPr/>
        </p:nvSpPr>
        <p:spPr>
          <a:xfrm>
            <a:off x="5254704" y="5630585"/>
            <a:ext cx="4120872" cy="1451610"/>
          </a:xfrm>
          <a:prstGeom prst="rect">
            <a:avLst/>
          </a:prstGeom>
          <a:noFill/>
          <a:ln/>
        </p:spPr>
        <p:txBody>
          <a:bodyPr wrap="square" rtlCol="0" anchor="t"/>
          <a:lstStyle/>
          <a:p>
            <a:pPr marL="0" indent="0" algn="l">
              <a:lnSpc>
                <a:spcPts val="2858"/>
              </a:lnSpc>
              <a:buNone/>
            </a:pPr>
            <a:r>
              <a:rPr lang="en-US" sz="1786" dirty="0">
                <a:solidFill>
                  <a:srgbClr val="E0D6DE"/>
                </a:solidFill>
                <a:latin typeface="Noto Sans TC" pitchFamily="34" charset="0"/>
                <a:ea typeface="Noto Sans TC" pitchFamily="34" charset="-122"/>
                <a:cs typeface="Noto Sans TC" pitchFamily="34" charset="-120"/>
              </a:rPr>
              <a:t>The Theme Factory generates various themes for the puzzles and rooms, ensuring a diverse and engaging game environment.</a:t>
            </a:r>
            <a:endParaRPr lang="en-US" sz="1786" dirty="0"/>
          </a:p>
        </p:txBody>
      </p:sp>
      <p:pic>
        <p:nvPicPr>
          <p:cNvPr id="11" name="Image 3" descr="preencoded.png"/>
          <p:cNvPicPr>
            <a:picLocks noChangeAspect="1"/>
          </p:cNvPicPr>
          <p:nvPr/>
        </p:nvPicPr>
        <p:blipFill>
          <a:blip r:embed="rId6"/>
          <a:stretch>
            <a:fillRect/>
          </a:stretch>
        </p:blipFill>
        <p:spPr>
          <a:xfrm>
            <a:off x="9715738" y="2309813"/>
            <a:ext cx="4120753" cy="2546747"/>
          </a:xfrm>
          <a:prstGeom prst="rect">
            <a:avLst/>
          </a:prstGeom>
        </p:spPr>
      </p:pic>
      <p:sp>
        <p:nvSpPr>
          <p:cNvPr id="12" name="Text 6"/>
          <p:cNvSpPr/>
          <p:nvPr/>
        </p:nvSpPr>
        <p:spPr>
          <a:xfrm>
            <a:off x="9715738" y="5140047"/>
            <a:ext cx="2835235" cy="354330"/>
          </a:xfrm>
          <a:prstGeom prst="rect">
            <a:avLst/>
          </a:prstGeom>
          <a:noFill/>
          <a:ln/>
        </p:spPr>
        <p:txBody>
          <a:bodyPr wrap="none" rtlCol="0" anchor="t"/>
          <a:lstStyle/>
          <a:p>
            <a:pPr marL="0" indent="0" algn="l">
              <a:lnSpc>
                <a:spcPts val="2791"/>
              </a:lnSpc>
              <a:buNone/>
            </a:pPr>
            <a:r>
              <a:rPr lang="en-US" sz="2233" dirty="0">
                <a:solidFill>
                  <a:srgbClr val="E0D6DE"/>
                </a:solidFill>
                <a:latin typeface="Sora" pitchFamily="34" charset="0"/>
                <a:ea typeface="Sora" pitchFamily="34" charset="-122"/>
                <a:cs typeface="Sora" pitchFamily="34" charset="-120"/>
              </a:rPr>
              <a:t>Puzzle Factory</a:t>
            </a:r>
            <a:endParaRPr lang="en-US" sz="2233" dirty="0"/>
          </a:p>
        </p:txBody>
      </p:sp>
      <p:sp>
        <p:nvSpPr>
          <p:cNvPr id="13" name="Text 7"/>
          <p:cNvSpPr/>
          <p:nvPr/>
        </p:nvSpPr>
        <p:spPr>
          <a:xfrm>
            <a:off x="9715738" y="5630466"/>
            <a:ext cx="4120753" cy="1451610"/>
          </a:xfrm>
          <a:prstGeom prst="rect">
            <a:avLst/>
          </a:prstGeom>
          <a:noFill/>
          <a:ln/>
        </p:spPr>
        <p:txBody>
          <a:bodyPr wrap="square" rtlCol="0" anchor="t"/>
          <a:lstStyle/>
          <a:p>
            <a:pPr marL="0" indent="0" algn="l">
              <a:lnSpc>
                <a:spcPts val="2858"/>
              </a:lnSpc>
              <a:buNone/>
            </a:pPr>
            <a:r>
              <a:rPr lang="en-US" sz="1786" dirty="0">
                <a:solidFill>
                  <a:srgbClr val="E0D6DE"/>
                </a:solidFill>
                <a:latin typeface="Noto Sans TC" pitchFamily="34" charset="0"/>
                <a:ea typeface="Noto Sans TC" pitchFamily="34" charset="-122"/>
                <a:cs typeface="Noto Sans TC" pitchFamily="34" charset="-120"/>
              </a:rPr>
              <a:t>The Puzzle Factory produces different types of puzzles, such as MCQ and One Word, to challenge players in unique and thought-provoking ways.</a:t>
            </a:r>
            <a:endParaRPr lang="en-US" sz="1786" dirty="0"/>
          </a:p>
        </p:txBody>
      </p:sp>
      <p:pic>
        <p:nvPicPr>
          <p:cNvPr id="14"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50915" y="810101"/>
            <a:ext cx="7842171" cy="1162526"/>
          </a:xfrm>
          <a:prstGeom prst="rect">
            <a:avLst/>
          </a:prstGeom>
          <a:noFill/>
          <a:ln/>
        </p:spPr>
        <p:txBody>
          <a:bodyPr wrap="square" rtlCol="0" anchor="t"/>
          <a:lstStyle/>
          <a:p>
            <a:pPr marL="0" indent="0">
              <a:lnSpc>
                <a:spcPts val="4577"/>
              </a:lnSpc>
              <a:buNone/>
            </a:pPr>
            <a:r>
              <a:rPr lang="en-US" sz="3662" dirty="0">
                <a:solidFill>
                  <a:srgbClr val="97B8FF"/>
                </a:solidFill>
                <a:latin typeface="Sora" pitchFamily="34" charset="0"/>
                <a:ea typeface="Sora" pitchFamily="34" charset="-122"/>
                <a:cs typeface="Sora" pitchFamily="34" charset="-120"/>
              </a:rPr>
              <a:t>Singleton Pattern: Unique Instance Management</a:t>
            </a:r>
            <a:endParaRPr lang="en-US" sz="3662" dirty="0"/>
          </a:p>
        </p:txBody>
      </p:sp>
      <p:pic>
        <p:nvPicPr>
          <p:cNvPr id="6" name="Image 2" descr="preencoded.png"/>
          <p:cNvPicPr>
            <a:picLocks noChangeAspect="1"/>
          </p:cNvPicPr>
          <p:nvPr/>
        </p:nvPicPr>
        <p:blipFill>
          <a:blip r:embed="rId5"/>
          <a:stretch>
            <a:fillRect/>
          </a:stretch>
        </p:blipFill>
        <p:spPr>
          <a:xfrm>
            <a:off x="650915" y="2251591"/>
            <a:ext cx="464939" cy="464939"/>
          </a:xfrm>
          <a:prstGeom prst="rect">
            <a:avLst/>
          </a:prstGeom>
        </p:spPr>
      </p:pic>
      <p:sp>
        <p:nvSpPr>
          <p:cNvPr id="7" name="Text 2"/>
          <p:cNvSpPr/>
          <p:nvPr/>
        </p:nvSpPr>
        <p:spPr>
          <a:xfrm>
            <a:off x="650915" y="2902506"/>
            <a:ext cx="2325053" cy="290632"/>
          </a:xfrm>
          <a:prstGeom prst="rect">
            <a:avLst/>
          </a:prstGeom>
          <a:noFill/>
          <a:ln/>
        </p:spPr>
        <p:txBody>
          <a:bodyPr wrap="none" rtlCol="0" anchor="t"/>
          <a:lstStyle/>
          <a:p>
            <a:pPr marL="0" indent="0" algn="l">
              <a:lnSpc>
                <a:spcPts val="2289"/>
              </a:lnSpc>
              <a:buNone/>
            </a:pPr>
            <a:r>
              <a:rPr lang="en-US" sz="1831" dirty="0">
                <a:solidFill>
                  <a:srgbClr val="E0D6DE"/>
                </a:solidFill>
                <a:latin typeface="Sora" pitchFamily="34" charset="0"/>
                <a:ea typeface="Sora" pitchFamily="34" charset="-122"/>
                <a:cs typeface="Sora" pitchFamily="34" charset="-120"/>
              </a:rPr>
              <a:t>Eager Initialization</a:t>
            </a:r>
            <a:endParaRPr lang="en-US" sz="1831" dirty="0"/>
          </a:p>
        </p:txBody>
      </p:sp>
      <p:sp>
        <p:nvSpPr>
          <p:cNvPr id="8" name="Text 3"/>
          <p:cNvSpPr/>
          <p:nvPr/>
        </p:nvSpPr>
        <p:spPr>
          <a:xfrm>
            <a:off x="650915" y="3304699"/>
            <a:ext cx="7842171" cy="297537"/>
          </a:xfrm>
          <a:prstGeom prst="rect">
            <a:avLst/>
          </a:prstGeom>
          <a:noFill/>
          <a:ln/>
        </p:spPr>
        <p:txBody>
          <a:bodyPr wrap="none" rtlCol="0" anchor="t"/>
          <a:lstStyle/>
          <a:p>
            <a:pPr marL="0" indent="0" algn="l">
              <a:lnSpc>
                <a:spcPts val="2343"/>
              </a:lnSpc>
              <a:buNone/>
            </a:pPr>
            <a:r>
              <a:rPr lang="en-US" sz="1465" dirty="0">
                <a:solidFill>
                  <a:srgbClr val="E0D6DE"/>
                </a:solidFill>
                <a:latin typeface="Noto Sans TC" pitchFamily="34" charset="0"/>
                <a:ea typeface="Noto Sans TC" pitchFamily="34" charset="-122"/>
                <a:cs typeface="Noto Sans TC" pitchFamily="34" charset="-120"/>
              </a:rPr>
              <a:t>EagerSingletonHauntedMansion ensures a single instance is always available.</a:t>
            </a:r>
            <a:endParaRPr lang="en-US" sz="1465" dirty="0"/>
          </a:p>
        </p:txBody>
      </p:sp>
      <p:pic>
        <p:nvPicPr>
          <p:cNvPr id="9" name="Image 3" descr="preencoded.png"/>
          <p:cNvPicPr>
            <a:picLocks noChangeAspect="1"/>
          </p:cNvPicPr>
          <p:nvPr/>
        </p:nvPicPr>
        <p:blipFill>
          <a:blip r:embed="rId6"/>
          <a:stretch>
            <a:fillRect/>
          </a:stretch>
        </p:blipFill>
        <p:spPr>
          <a:xfrm>
            <a:off x="650915" y="4160163"/>
            <a:ext cx="464939" cy="464939"/>
          </a:xfrm>
          <a:prstGeom prst="rect">
            <a:avLst/>
          </a:prstGeom>
        </p:spPr>
      </p:pic>
      <p:sp>
        <p:nvSpPr>
          <p:cNvPr id="10" name="Text 4"/>
          <p:cNvSpPr/>
          <p:nvPr/>
        </p:nvSpPr>
        <p:spPr>
          <a:xfrm>
            <a:off x="650915" y="4811077"/>
            <a:ext cx="2325053" cy="290632"/>
          </a:xfrm>
          <a:prstGeom prst="rect">
            <a:avLst/>
          </a:prstGeom>
          <a:noFill/>
          <a:ln/>
        </p:spPr>
        <p:txBody>
          <a:bodyPr wrap="none" rtlCol="0" anchor="t"/>
          <a:lstStyle/>
          <a:p>
            <a:pPr marL="0" indent="0" algn="l">
              <a:lnSpc>
                <a:spcPts val="2289"/>
              </a:lnSpc>
              <a:buNone/>
            </a:pPr>
            <a:r>
              <a:rPr lang="en-US" sz="1831" dirty="0">
                <a:solidFill>
                  <a:srgbClr val="E0D6DE"/>
                </a:solidFill>
                <a:latin typeface="Sora" pitchFamily="34" charset="0"/>
                <a:ea typeface="Sora" pitchFamily="34" charset="-122"/>
                <a:cs typeface="Sora" pitchFamily="34" charset="-120"/>
              </a:rPr>
              <a:t>Lazy Initialization</a:t>
            </a:r>
            <a:endParaRPr lang="en-US" sz="1831" dirty="0"/>
          </a:p>
        </p:txBody>
      </p:sp>
      <p:sp>
        <p:nvSpPr>
          <p:cNvPr id="11" name="Text 5"/>
          <p:cNvSpPr/>
          <p:nvPr/>
        </p:nvSpPr>
        <p:spPr>
          <a:xfrm>
            <a:off x="650915" y="5213271"/>
            <a:ext cx="7842171" cy="297537"/>
          </a:xfrm>
          <a:prstGeom prst="rect">
            <a:avLst/>
          </a:prstGeom>
          <a:noFill/>
          <a:ln/>
        </p:spPr>
        <p:txBody>
          <a:bodyPr wrap="none" rtlCol="0" anchor="t"/>
          <a:lstStyle/>
          <a:p>
            <a:pPr marL="0" indent="0" algn="l">
              <a:lnSpc>
                <a:spcPts val="2343"/>
              </a:lnSpc>
              <a:buNone/>
            </a:pPr>
            <a:r>
              <a:rPr lang="en-US" sz="1465" dirty="0">
                <a:solidFill>
                  <a:srgbClr val="E0D6DE"/>
                </a:solidFill>
                <a:latin typeface="Noto Sans TC" pitchFamily="34" charset="0"/>
                <a:ea typeface="Noto Sans TC" pitchFamily="34" charset="-122"/>
                <a:cs typeface="Noto Sans TC" pitchFamily="34" charset="-120"/>
              </a:rPr>
              <a:t>LazySingletonCodingThemeFactory creates the instance only when needed.</a:t>
            </a:r>
            <a:endParaRPr lang="en-US" sz="1465" dirty="0"/>
          </a:p>
        </p:txBody>
      </p:sp>
      <p:pic>
        <p:nvPicPr>
          <p:cNvPr id="12" name="Image 4" descr="preencoded.png"/>
          <p:cNvPicPr>
            <a:picLocks noChangeAspect="1"/>
          </p:cNvPicPr>
          <p:nvPr/>
        </p:nvPicPr>
        <p:blipFill>
          <a:blip r:embed="rId7"/>
          <a:stretch>
            <a:fillRect/>
          </a:stretch>
        </p:blipFill>
        <p:spPr>
          <a:xfrm>
            <a:off x="650915" y="6068735"/>
            <a:ext cx="464939" cy="464939"/>
          </a:xfrm>
          <a:prstGeom prst="rect">
            <a:avLst/>
          </a:prstGeom>
        </p:spPr>
      </p:pic>
      <p:sp>
        <p:nvSpPr>
          <p:cNvPr id="13" name="Text 6"/>
          <p:cNvSpPr/>
          <p:nvPr/>
        </p:nvSpPr>
        <p:spPr>
          <a:xfrm>
            <a:off x="650915" y="6719649"/>
            <a:ext cx="2325053" cy="290632"/>
          </a:xfrm>
          <a:prstGeom prst="rect">
            <a:avLst/>
          </a:prstGeom>
          <a:noFill/>
          <a:ln/>
        </p:spPr>
        <p:txBody>
          <a:bodyPr wrap="none" rtlCol="0" anchor="t"/>
          <a:lstStyle/>
          <a:p>
            <a:pPr marL="0" indent="0" algn="l">
              <a:lnSpc>
                <a:spcPts val="2289"/>
              </a:lnSpc>
              <a:buNone/>
            </a:pPr>
            <a:r>
              <a:rPr lang="en-US" sz="1831" dirty="0">
                <a:solidFill>
                  <a:srgbClr val="E0D6DE"/>
                </a:solidFill>
                <a:latin typeface="Sora" pitchFamily="34" charset="0"/>
                <a:ea typeface="Sora" pitchFamily="34" charset="-122"/>
                <a:cs typeface="Sora" pitchFamily="34" charset="-120"/>
              </a:rPr>
              <a:t>Global Access</a:t>
            </a:r>
            <a:endParaRPr lang="en-US" sz="1831" dirty="0"/>
          </a:p>
        </p:txBody>
      </p:sp>
      <p:sp>
        <p:nvSpPr>
          <p:cNvPr id="14" name="Text 7"/>
          <p:cNvSpPr/>
          <p:nvPr/>
        </p:nvSpPr>
        <p:spPr>
          <a:xfrm>
            <a:off x="650915" y="7121842"/>
            <a:ext cx="7842171" cy="297537"/>
          </a:xfrm>
          <a:prstGeom prst="rect">
            <a:avLst/>
          </a:prstGeom>
          <a:noFill/>
          <a:ln/>
        </p:spPr>
        <p:txBody>
          <a:bodyPr wrap="none" rtlCol="0" anchor="t"/>
          <a:lstStyle/>
          <a:p>
            <a:pPr marL="0" indent="0" algn="l">
              <a:lnSpc>
                <a:spcPts val="2343"/>
              </a:lnSpc>
              <a:buNone/>
            </a:pPr>
            <a:r>
              <a:rPr lang="en-US" sz="1465" dirty="0">
                <a:solidFill>
                  <a:srgbClr val="E0D6DE"/>
                </a:solidFill>
                <a:latin typeface="Noto Sans TC" pitchFamily="34" charset="0"/>
                <a:ea typeface="Noto Sans TC" pitchFamily="34" charset="-122"/>
                <a:cs typeface="Noto Sans TC" pitchFamily="34" charset="-120"/>
              </a:rPr>
              <a:t>Both types provide a single point of access to the instance.</a:t>
            </a:r>
            <a:endParaRPr lang="en-US" sz="1465" dirty="0"/>
          </a:p>
        </p:txBody>
      </p:sp>
      <p:pic>
        <p:nvPicPr>
          <p:cNvPr id="15" name="Image 5" descr="preencoded.png">
            <a:hlinkClick r:id="rId8"/>
          </p:cNvPr>
          <p:cNvPicPr>
            <a:picLocks noChangeAspect="1"/>
          </p:cNvPicPr>
          <p:nvPr/>
        </p:nvPicPr>
        <p:blipFill>
          <a:blip r:embed="rId9"/>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14630400" cy="2731532"/>
          </a:xfrm>
          <a:prstGeom prst="rect">
            <a:avLst/>
          </a:prstGeom>
        </p:spPr>
      </p:pic>
      <p:sp>
        <p:nvSpPr>
          <p:cNvPr id="5" name="Text 1"/>
          <p:cNvSpPr/>
          <p:nvPr/>
        </p:nvSpPr>
        <p:spPr>
          <a:xfrm>
            <a:off x="764858" y="3333750"/>
            <a:ext cx="12300109" cy="682943"/>
          </a:xfrm>
          <a:prstGeom prst="rect">
            <a:avLst/>
          </a:prstGeom>
          <a:noFill/>
          <a:ln/>
        </p:spPr>
        <p:txBody>
          <a:bodyPr wrap="none" rtlCol="0" anchor="t"/>
          <a:lstStyle/>
          <a:p>
            <a:pPr marL="0" indent="0">
              <a:lnSpc>
                <a:spcPts val="5377"/>
              </a:lnSpc>
              <a:buNone/>
            </a:pPr>
            <a:r>
              <a:rPr lang="en-US" sz="4302" dirty="0">
                <a:solidFill>
                  <a:srgbClr val="97B8FF"/>
                </a:solidFill>
                <a:latin typeface="Sora" pitchFamily="34" charset="0"/>
                <a:ea typeface="Sora" pitchFamily="34" charset="-122"/>
                <a:cs typeface="Sora" pitchFamily="34" charset="-120"/>
              </a:rPr>
              <a:t>Observer Pattern: Event Notification System</a:t>
            </a:r>
            <a:endParaRPr lang="en-US" sz="4302" dirty="0"/>
          </a:p>
        </p:txBody>
      </p:sp>
      <p:pic>
        <p:nvPicPr>
          <p:cNvPr id="6" name="Image 2" descr="preencoded.png"/>
          <p:cNvPicPr>
            <a:picLocks noChangeAspect="1"/>
          </p:cNvPicPr>
          <p:nvPr/>
        </p:nvPicPr>
        <p:blipFill>
          <a:blip r:embed="rId5"/>
          <a:stretch>
            <a:fillRect/>
          </a:stretch>
        </p:blipFill>
        <p:spPr>
          <a:xfrm>
            <a:off x="764858" y="4344472"/>
            <a:ext cx="3275171" cy="874038"/>
          </a:xfrm>
          <a:prstGeom prst="rect">
            <a:avLst/>
          </a:prstGeom>
        </p:spPr>
      </p:pic>
      <p:sp>
        <p:nvSpPr>
          <p:cNvPr id="7" name="Text 2"/>
          <p:cNvSpPr/>
          <p:nvPr/>
        </p:nvSpPr>
        <p:spPr>
          <a:xfrm>
            <a:off x="983337" y="5546288"/>
            <a:ext cx="2838212" cy="682704"/>
          </a:xfrm>
          <a:prstGeom prst="rect">
            <a:avLst/>
          </a:prstGeom>
          <a:noFill/>
          <a:ln/>
        </p:spPr>
        <p:txBody>
          <a:bodyPr wrap="square" rtlCol="0" anchor="t"/>
          <a:lstStyle/>
          <a:p>
            <a:pPr marL="0" indent="0" algn="l">
              <a:lnSpc>
                <a:spcPts val="2689"/>
              </a:lnSpc>
              <a:buNone/>
            </a:pPr>
            <a:r>
              <a:rPr lang="en-US" sz="2151" dirty="0">
                <a:solidFill>
                  <a:srgbClr val="E0D6DE"/>
                </a:solidFill>
                <a:latin typeface="Sora" pitchFamily="34" charset="0"/>
                <a:ea typeface="Sora" pitchFamily="34" charset="-122"/>
                <a:cs typeface="Sora" pitchFamily="34" charset="-120"/>
              </a:rPr>
              <a:t>Subject (Observable)</a:t>
            </a:r>
            <a:endParaRPr lang="en-US" sz="2151" dirty="0"/>
          </a:p>
        </p:txBody>
      </p:sp>
      <p:sp>
        <p:nvSpPr>
          <p:cNvPr id="8" name="Text 3"/>
          <p:cNvSpPr/>
          <p:nvPr/>
        </p:nvSpPr>
        <p:spPr>
          <a:xfrm>
            <a:off x="983337" y="6360081"/>
            <a:ext cx="2838212" cy="1048703"/>
          </a:xfrm>
          <a:prstGeom prst="rect">
            <a:avLst/>
          </a:prstGeom>
          <a:noFill/>
          <a:ln/>
        </p:spPr>
        <p:txBody>
          <a:bodyPr wrap="square" rtlCol="0" anchor="t"/>
          <a:lstStyle/>
          <a:p>
            <a:pPr marL="0" indent="0" algn="l">
              <a:lnSpc>
                <a:spcPts val="2753"/>
              </a:lnSpc>
              <a:buNone/>
            </a:pPr>
            <a:r>
              <a:rPr lang="en-US" sz="1721" dirty="0">
                <a:solidFill>
                  <a:srgbClr val="E0D6DE"/>
                </a:solidFill>
                <a:latin typeface="Noto Sans TC" pitchFamily="34" charset="0"/>
                <a:ea typeface="Noto Sans TC" pitchFamily="34" charset="-122"/>
                <a:cs typeface="Noto Sans TC" pitchFamily="34" charset="-120"/>
              </a:rPr>
              <a:t>GameObservableTimer maintains a list of observers.</a:t>
            </a:r>
            <a:endParaRPr lang="en-US" sz="1721" dirty="0"/>
          </a:p>
        </p:txBody>
      </p:sp>
      <p:pic>
        <p:nvPicPr>
          <p:cNvPr id="9" name="Image 3" descr="preencoded.png"/>
          <p:cNvPicPr>
            <a:picLocks noChangeAspect="1"/>
          </p:cNvPicPr>
          <p:nvPr/>
        </p:nvPicPr>
        <p:blipFill>
          <a:blip r:embed="rId6"/>
          <a:stretch>
            <a:fillRect/>
          </a:stretch>
        </p:blipFill>
        <p:spPr>
          <a:xfrm>
            <a:off x="4040029" y="4344472"/>
            <a:ext cx="3275171" cy="874038"/>
          </a:xfrm>
          <a:prstGeom prst="rect">
            <a:avLst/>
          </a:prstGeom>
        </p:spPr>
      </p:pic>
      <p:sp>
        <p:nvSpPr>
          <p:cNvPr id="10" name="Text 4"/>
          <p:cNvSpPr/>
          <p:nvPr/>
        </p:nvSpPr>
        <p:spPr>
          <a:xfrm>
            <a:off x="4258508" y="5546288"/>
            <a:ext cx="2838212" cy="682704"/>
          </a:xfrm>
          <a:prstGeom prst="rect">
            <a:avLst/>
          </a:prstGeom>
          <a:noFill/>
          <a:ln/>
        </p:spPr>
        <p:txBody>
          <a:bodyPr wrap="square" rtlCol="0" anchor="t"/>
          <a:lstStyle/>
          <a:p>
            <a:pPr marL="0" indent="0" algn="l">
              <a:lnSpc>
                <a:spcPts val="2689"/>
              </a:lnSpc>
              <a:buNone/>
            </a:pPr>
            <a:r>
              <a:rPr lang="en-US" sz="2151" dirty="0">
                <a:solidFill>
                  <a:srgbClr val="E0D6DE"/>
                </a:solidFill>
                <a:latin typeface="Sora" pitchFamily="34" charset="0"/>
                <a:ea typeface="Sora" pitchFamily="34" charset="-122"/>
                <a:cs typeface="Sora" pitchFamily="34" charset="-120"/>
              </a:rPr>
              <a:t>Observer Registration</a:t>
            </a:r>
            <a:endParaRPr lang="en-US" sz="2151" dirty="0"/>
          </a:p>
        </p:txBody>
      </p:sp>
      <p:sp>
        <p:nvSpPr>
          <p:cNvPr id="11" name="Text 5"/>
          <p:cNvSpPr/>
          <p:nvPr/>
        </p:nvSpPr>
        <p:spPr>
          <a:xfrm>
            <a:off x="4258508" y="6360081"/>
            <a:ext cx="2838212" cy="699135"/>
          </a:xfrm>
          <a:prstGeom prst="rect">
            <a:avLst/>
          </a:prstGeom>
          <a:noFill/>
          <a:ln/>
        </p:spPr>
        <p:txBody>
          <a:bodyPr wrap="square" rtlCol="0" anchor="t"/>
          <a:lstStyle/>
          <a:p>
            <a:pPr marL="0" indent="0" algn="l">
              <a:lnSpc>
                <a:spcPts val="2753"/>
              </a:lnSpc>
              <a:buNone/>
            </a:pPr>
            <a:r>
              <a:rPr lang="en-US" sz="1721" dirty="0">
                <a:solidFill>
                  <a:srgbClr val="E0D6DE"/>
                </a:solidFill>
                <a:latin typeface="Noto Sans TC" pitchFamily="34" charset="0"/>
                <a:ea typeface="Noto Sans TC" pitchFamily="34" charset="-122"/>
                <a:cs typeface="Noto Sans TC" pitchFamily="34" charset="-120"/>
              </a:rPr>
              <a:t>TimerObserver and others register for notifications.</a:t>
            </a:r>
            <a:endParaRPr lang="en-US" sz="1721" dirty="0"/>
          </a:p>
        </p:txBody>
      </p:sp>
      <p:pic>
        <p:nvPicPr>
          <p:cNvPr id="12" name="Image 4" descr="preencoded.png"/>
          <p:cNvPicPr>
            <a:picLocks noChangeAspect="1"/>
          </p:cNvPicPr>
          <p:nvPr/>
        </p:nvPicPr>
        <p:blipFill>
          <a:blip r:embed="rId7"/>
          <a:stretch>
            <a:fillRect/>
          </a:stretch>
        </p:blipFill>
        <p:spPr>
          <a:xfrm>
            <a:off x="7315200" y="4344472"/>
            <a:ext cx="3275171" cy="874038"/>
          </a:xfrm>
          <a:prstGeom prst="rect">
            <a:avLst/>
          </a:prstGeom>
        </p:spPr>
      </p:pic>
      <p:sp>
        <p:nvSpPr>
          <p:cNvPr id="13" name="Text 6"/>
          <p:cNvSpPr/>
          <p:nvPr/>
        </p:nvSpPr>
        <p:spPr>
          <a:xfrm>
            <a:off x="7533680" y="5546288"/>
            <a:ext cx="2731532" cy="341352"/>
          </a:xfrm>
          <a:prstGeom prst="rect">
            <a:avLst/>
          </a:prstGeom>
          <a:noFill/>
          <a:ln/>
        </p:spPr>
        <p:txBody>
          <a:bodyPr wrap="none" rtlCol="0" anchor="t"/>
          <a:lstStyle/>
          <a:p>
            <a:pPr marL="0" indent="0" algn="l">
              <a:lnSpc>
                <a:spcPts val="2689"/>
              </a:lnSpc>
              <a:buNone/>
            </a:pPr>
            <a:r>
              <a:rPr lang="en-US" sz="2151" dirty="0">
                <a:solidFill>
                  <a:srgbClr val="E0D6DE"/>
                </a:solidFill>
                <a:latin typeface="Sora" pitchFamily="34" charset="0"/>
                <a:ea typeface="Sora" pitchFamily="34" charset="-122"/>
                <a:cs typeface="Sora" pitchFamily="34" charset="-120"/>
              </a:rPr>
              <a:t>Event Occurrence</a:t>
            </a:r>
            <a:endParaRPr lang="en-US" sz="2151" dirty="0"/>
          </a:p>
        </p:txBody>
      </p:sp>
      <p:sp>
        <p:nvSpPr>
          <p:cNvPr id="14" name="Text 7"/>
          <p:cNvSpPr/>
          <p:nvPr/>
        </p:nvSpPr>
        <p:spPr>
          <a:xfrm>
            <a:off x="7533680" y="6018728"/>
            <a:ext cx="2838212" cy="699135"/>
          </a:xfrm>
          <a:prstGeom prst="rect">
            <a:avLst/>
          </a:prstGeom>
          <a:noFill/>
          <a:ln/>
        </p:spPr>
        <p:txBody>
          <a:bodyPr wrap="square" rtlCol="0" anchor="t"/>
          <a:lstStyle/>
          <a:p>
            <a:pPr marL="0" indent="0" algn="l">
              <a:lnSpc>
                <a:spcPts val="2753"/>
              </a:lnSpc>
              <a:buNone/>
            </a:pPr>
            <a:r>
              <a:rPr lang="en-US" sz="1721" dirty="0">
                <a:solidFill>
                  <a:srgbClr val="E0D6DE"/>
                </a:solidFill>
                <a:latin typeface="Noto Sans TC" pitchFamily="34" charset="0"/>
                <a:ea typeface="Noto Sans TC" pitchFamily="34" charset="-122"/>
                <a:cs typeface="Noto Sans TC" pitchFamily="34" charset="-120"/>
              </a:rPr>
              <a:t>Game start/end events trigger notifications.</a:t>
            </a:r>
            <a:endParaRPr lang="en-US" sz="1721" dirty="0"/>
          </a:p>
        </p:txBody>
      </p:sp>
      <p:pic>
        <p:nvPicPr>
          <p:cNvPr id="15" name="Image 5" descr="preencoded.png"/>
          <p:cNvPicPr>
            <a:picLocks noChangeAspect="1"/>
          </p:cNvPicPr>
          <p:nvPr/>
        </p:nvPicPr>
        <p:blipFill>
          <a:blip r:embed="rId8"/>
          <a:stretch>
            <a:fillRect/>
          </a:stretch>
        </p:blipFill>
        <p:spPr>
          <a:xfrm>
            <a:off x="10590371" y="4344472"/>
            <a:ext cx="3275171" cy="874038"/>
          </a:xfrm>
          <a:prstGeom prst="rect">
            <a:avLst/>
          </a:prstGeom>
        </p:spPr>
      </p:pic>
      <p:sp>
        <p:nvSpPr>
          <p:cNvPr id="16" name="Text 8"/>
          <p:cNvSpPr/>
          <p:nvPr/>
        </p:nvSpPr>
        <p:spPr>
          <a:xfrm>
            <a:off x="10808851" y="5546288"/>
            <a:ext cx="2731532" cy="341352"/>
          </a:xfrm>
          <a:prstGeom prst="rect">
            <a:avLst/>
          </a:prstGeom>
          <a:noFill/>
          <a:ln/>
        </p:spPr>
        <p:txBody>
          <a:bodyPr wrap="none" rtlCol="0" anchor="t"/>
          <a:lstStyle/>
          <a:p>
            <a:pPr marL="0" indent="0" algn="l">
              <a:lnSpc>
                <a:spcPts val="2689"/>
              </a:lnSpc>
              <a:buNone/>
            </a:pPr>
            <a:r>
              <a:rPr lang="en-US" sz="2151" dirty="0">
                <a:solidFill>
                  <a:srgbClr val="E0D6DE"/>
                </a:solidFill>
                <a:latin typeface="Sora" pitchFamily="34" charset="0"/>
                <a:ea typeface="Sora" pitchFamily="34" charset="-122"/>
                <a:cs typeface="Sora" pitchFamily="34" charset="-120"/>
              </a:rPr>
              <a:t>Observer Update</a:t>
            </a:r>
            <a:endParaRPr lang="en-US" sz="2151" dirty="0"/>
          </a:p>
        </p:txBody>
      </p:sp>
      <p:sp>
        <p:nvSpPr>
          <p:cNvPr id="17" name="Text 9"/>
          <p:cNvSpPr/>
          <p:nvPr/>
        </p:nvSpPr>
        <p:spPr>
          <a:xfrm>
            <a:off x="10808851" y="6018728"/>
            <a:ext cx="2838212" cy="699135"/>
          </a:xfrm>
          <a:prstGeom prst="rect">
            <a:avLst/>
          </a:prstGeom>
          <a:noFill/>
          <a:ln/>
        </p:spPr>
        <p:txBody>
          <a:bodyPr wrap="square" rtlCol="0" anchor="t"/>
          <a:lstStyle/>
          <a:p>
            <a:pPr marL="0" indent="0" algn="l">
              <a:lnSpc>
                <a:spcPts val="2753"/>
              </a:lnSpc>
              <a:buNone/>
            </a:pPr>
            <a:r>
              <a:rPr lang="en-US" sz="1721" dirty="0">
                <a:solidFill>
                  <a:srgbClr val="E0D6DE"/>
                </a:solidFill>
                <a:latin typeface="Noto Sans TC" pitchFamily="34" charset="0"/>
                <a:ea typeface="Noto Sans TC" pitchFamily="34" charset="-122"/>
                <a:cs typeface="Noto Sans TC" pitchFamily="34" charset="-120"/>
              </a:rPr>
              <a:t>Registered observers react to the notified events.</a:t>
            </a:r>
            <a:endParaRPr lang="en-US" sz="1721" dirty="0"/>
          </a:p>
        </p:txBody>
      </p:sp>
      <p:pic>
        <p:nvPicPr>
          <p:cNvPr id="18" name="Image 6" descr="preencoded.png">
            <a:hlinkClick r:id="rId9"/>
          </p:cNvPr>
          <p:cNvPicPr>
            <a:picLocks noChangeAspect="1"/>
          </p:cNvPicPr>
          <p:nvPr/>
        </p:nvPicPr>
        <p:blipFill>
          <a:blip r:embed="rId10"/>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80190" y="938093"/>
            <a:ext cx="7556421" cy="2126337"/>
          </a:xfrm>
          <a:prstGeom prst="rect">
            <a:avLst/>
          </a:prstGeom>
          <a:noFill/>
          <a:ln/>
        </p:spPr>
        <p:txBody>
          <a:bodyPr wrap="square" rtlCol="0" anchor="t"/>
          <a:lstStyle/>
          <a:p>
            <a:pPr marL="0" indent="0">
              <a:lnSpc>
                <a:spcPts val="5581"/>
              </a:lnSpc>
              <a:buNone/>
            </a:pPr>
            <a:r>
              <a:rPr lang="en-US" sz="4465" dirty="0">
                <a:solidFill>
                  <a:srgbClr val="97B8FF"/>
                </a:solidFill>
                <a:latin typeface="Sora" pitchFamily="34" charset="0"/>
                <a:ea typeface="Sora" pitchFamily="34" charset="-122"/>
                <a:cs typeface="Sora" pitchFamily="34" charset="-120"/>
              </a:rPr>
              <a:t>Decorator Pattern: Dynamic Functionality Extension</a:t>
            </a:r>
            <a:endParaRPr lang="en-US" sz="4465" dirty="0"/>
          </a:p>
        </p:txBody>
      </p:sp>
      <p:sp>
        <p:nvSpPr>
          <p:cNvPr id="6" name="Shape 2"/>
          <p:cNvSpPr/>
          <p:nvPr/>
        </p:nvSpPr>
        <p:spPr>
          <a:xfrm>
            <a:off x="6280190" y="3659743"/>
            <a:ext cx="510302" cy="510302"/>
          </a:xfrm>
          <a:prstGeom prst="roundRect">
            <a:avLst>
              <a:gd name="adj" fmla="val 6667"/>
            </a:avLst>
          </a:prstGeom>
          <a:solidFill>
            <a:srgbClr val="26262B"/>
          </a:solidFill>
          <a:ln/>
        </p:spPr>
        <p:txBody>
          <a:bodyPr/>
          <a:lstStyle/>
          <a:p>
            <a:endParaRPr lang="en-US"/>
          </a:p>
        </p:txBody>
      </p:sp>
      <p:sp>
        <p:nvSpPr>
          <p:cNvPr id="7" name="Text 3"/>
          <p:cNvSpPr/>
          <p:nvPr/>
        </p:nvSpPr>
        <p:spPr>
          <a:xfrm>
            <a:off x="6463308" y="3744754"/>
            <a:ext cx="143947" cy="340281"/>
          </a:xfrm>
          <a:prstGeom prst="rect">
            <a:avLst/>
          </a:prstGeom>
          <a:noFill/>
          <a:ln/>
        </p:spPr>
        <p:txBody>
          <a:bodyPr wrap="none" rtlCol="0" anchor="t"/>
          <a:lstStyle/>
          <a:p>
            <a:pPr marL="0" indent="0" algn="ctr">
              <a:lnSpc>
                <a:spcPts val="2679"/>
              </a:lnSpc>
              <a:buNone/>
            </a:pPr>
            <a:r>
              <a:rPr lang="en-US" sz="2679" dirty="0">
                <a:solidFill>
                  <a:srgbClr val="E0D6DE"/>
                </a:solidFill>
                <a:latin typeface="Sora" pitchFamily="34" charset="0"/>
                <a:ea typeface="Sora" pitchFamily="34" charset="-122"/>
                <a:cs typeface="Sora" pitchFamily="34" charset="-120"/>
              </a:rPr>
              <a:t>1</a:t>
            </a:r>
            <a:endParaRPr lang="en-US" sz="2679" dirty="0"/>
          </a:p>
        </p:txBody>
      </p:sp>
      <p:sp>
        <p:nvSpPr>
          <p:cNvPr id="8" name="Text 4"/>
          <p:cNvSpPr/>
          <p:nvPr/>
        </p:nvSpPr>
        <p:spPr>
          <a:xfrm>
            <a:off x="7017306" y="3659743"/>
            <a:ext cx="2835235" cy="354330"/>
          </a:xfrm>
          <a:prstGeom prst="rect">
            <a:avLst/>
          </a:prstGeom>
          <a:noFill/>
          <a:ln/>
        </p:spPr>
        <p:txBody>
          <a:bodyPr wrap="none" rtlCol="0" anchor="t"/>
          <a:lstStyle/>
          <a:p>
            <a:pPr marL="0" indent="0">
              <a:lnSpc>
                <a:spcPts val="2791"/>
              </a:lnSpc>
              <a:buNone/>
            </a:pPr>
            <a:r>
              <a:rPr lang="en-US" sz="2233" dirty="0">
                <a:solidFill>
                  <a:srgbClr val="E0D6DE"/>
                </a:solidFill>
                <a:latin typeface="Sora" pitchFamily="34" charset="0"/>
                <a:ea typeface="Sora" pitchFamily="34" charset="-122"/>
                <a:cs typeface="Sora" pitchFamily="34" charset="-120"/>
              </a:rPr>
              <a:t>Base Component</a:t>
            </a:r>
            <a:endParaRPr lang="en-US" sz="2233" dirty="0"/>
          </a:p>
        </p:txBody>
      </p:sp>
      <p:sp>
        <p:nvSpPr>
          <p:cNvPr id="9" name="Text 5"/>
          <p:cNvSpPr/>
          <p:nvPr/>
        </p:nvSpPr>
        <p:spPr>
          <a:xfrm>
            <a:off x="7017306" y="4150162"/>
            <a:ext cx="2927747" cy="725805"/>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The core puzzle interface defines basic functionality.</a:t>
            </a:r>
            <a:endParaRPr lang="en-US" sz="1786" dirty="0"/>
          </a:p>
        </p:txBody>
      </p:sp>
      <p:sp>
        <p:nvSpPr>
          <p:cNvPr id="10" name="Shape 6"/>
          <p:cNvSpPr/>
          <p:nvPr/>
        </p:nvSpPr>
        <p:spPr>
          <a:xfrm>
            <a:off x="10171867" y="3659743"/>
            <a:ext cx="510302" cy="510302"/>
          </a:xfrm>
          <a:prstGeom prst="roundRect">
            <a:avLst>
              <a:gd name="adj" fmla="val 6667"/>
            </a:avLst>
          </a:prstGeom>
          <a:solidFill>
            <a:srgbClr val="26262B"/>
          </a:solidFill>
          <a:ln/>
        </p:spPr>
        <p:txBody>
          <a:bodyPr/>
          <a:lstStyle/>
          <a:p>
            <a:endParaRPr lang="en-US"/>
          </a:p>
        </p:txBody>
      </p:sp>
      <p:sp>
        <p:nvSpPr>
          <p:cNvPr id="11" name="Text 7"/>
          <p:cNvSpPr/>
          <p:nvPr/>
        </p:nvSpPr>
        <p:spPr>
          <a:xfrm>
            <a:off x="10321052" y="3744754"/>
            <a:ext cx="211931" cy="340281"/>
          </a:xfrm>
          <a:prstGeom prst="rect">
            <a:avLst/>
          </a:prstGeom>
          <a:noFill/>
          <a:ln/>
        </p:spPr>
        <p:txBody>
          <a:bodyPr wrap="none" rtlCol="0" anchor="t"/>
          <a:lstStyle/>
          <a:p>
            <a:pPr marL="0" indent="0" algn="ctr">
              <a:lnSpc>
                <a:spcPts val="2679"/>
              </a:lnSpc>
              <a:buNone/>
            </a:pPr>
            <a:r>
              <a:rPr lang="en-US" sz="2679" dirty="0">
                <a:solidFill>
                  <a:srgbClr val="E0D6DE"/>
                </a:solidFill>
                <a:latin typeface="Sora" pitchFamily="34" charset="0"/>
                <a:ea typeface="Sora" pitchFamily="34" charset="-122"/>
                <a:cs typeface="Sora" pitchFamily="34" charset="-120"/>
              </a:rPr>
              <a:t>2</a:t>
            </a:r>
            <a:endParaRPr lang="en-US" sz="2679" dirty="0"/>
          </a:p>
        </p:txBody>
      </p:sp>
      <p:sp>
        <p:nvSpPr>
          <p:cNvPr id="12" name="Text 8"/>
          <p:cNvSpPr/>
          <p:nvPr/>
        </p:nvSpPr>
        <p:spPr>
          <a:xfrm>
            <a:off x="10908983" y="3659743"/>
            <a:ext cx="2927747" cy="708660"/>
          </a:xfrm>
          <a:prstGeom prst="rect">
            <a:avLst/>
          </a:prstGeom>
          <a:noFill/>
          <a:ln/>
        </p:spPr>
        <p:txBody>
          <a:bodyPr wrap="square" rtlCol="0" anchor="t"/>
          <a:lstStyle/>
          <a:p>
            <a:pPr marL="0" indent="0">
              <a:lnSpc>
                <a:spcPts val="2791"/>
              </a:lnSpc>
              <a:buNone/>
            </a:pPr>
            <a:r>
              <a:rPr lang="en-US" sz="2233" dirty="0">
                <a:solidFill>
                  <a:srgbClr val="E0D6DE"/>
                </a:solidFill>
                <a:latin typeface="Sora" pitchFamily="34" charset="0"/>
                <a:ea typeface="Sora" pitchFamily="34" charset="-122"/>
                <a:cs typeface="Sora" pitchFamily="34" charset="-120"/>
              </a:rPr>
              <a:t>Concrete Component</a:t>
            </a:r>
            <a:endParaRPr lang="en-US" sz="2233" dirty="0"/>
          </a:p>
        </p:txBody>
      </p:sp>
      <p:sp>
        <p:nvSpPr>
          <p:cNvPr id="13" name="Text 9"/>
          <p:cNvSpPr/>
          <p:nvPr/>
        </p:nvSpPr>
        <p:spPr>
          <a:xfrm>
            <a:off x="10908983" y="4504492"/>
            <a:ext cx="2927747" cy="725805"/>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Implements the base puzzle interface.</a:t>
            </a:r>
            <a:endParaRPr lang="en-US" sz="1786" dirty="0"/>
          </a:p>
        </p:txBody>
      </p:sp>
      <p:sp>
        <p:nvSpPr>
          <p:cNvPr id="14" name="Shape 10"/>
          <p:cNvSpPr/>
          <p:nvPr/>
        </p:nvSpPr>
        <p:spPr>
          <a:xfrm>
            <a:off x="6280190" y="5712262"/>
            <a:ext cx="510302" cy="510302"/>
          </a:xfrm>
          <a:prstGeom prst="roundRect">
            <a:avLst>
              <a:gd name="adj" fmla="val 6667"/>
            </a:avLst>
          </a:prstGeom>
          <a:solidFill>
            <a:srgbClr val="26262B"/>
          </a:solidFill>
          <a:ln/>
        </p:spPr>
        <p:txBody>
          <a:bodyPr/>
          <a:lstStyle/>
          <a:p>
            <a:endParaRPr lang="en-US"/>
          </a:p>
        </p:txBody>
      </p:sp>
      <p:sp>
        <p:nvSpPr>
          <p:cNvPr id="15" name="Text 11"/>
          <p:cNvSpPr/>
          <p:nvPr/>
        </p:nvSpPr>
        <p:spPr>
          <a:xfrm>
            <a:off x="6429851" y="5797272"/>
            <a:ext cx="210979" cy="340281"/>
          </a:xfrm>
          <a:prstGeom prst="rect">
            <a:avLst/>
          </a:prstGeom>
          <a:noFill/>
          <a:ln/>
        </p:spPr>
        <p:txBody>
          <a:bodyPr wrap="none" rtlCol="0" anchor="t"/>
          <a:lstStyle/>
          <a:p>
            <a:pPr marL="0" indent="0" algn="ctr">
              <a:lnSpc>
                <a:spcPts val="2679"/>
              </a:lnSpc>
              <a:buNone/>
            </a:pPr>
            <a:r>
              <a:rPr lang="en-US" sz="2679" dirty="0">
                <a:solidFill>
                  <a:srgbClr val="E0D6DE"/>
                </a:solidFill>
                <a:latin typeface="Sora" pitchFamily="34" charset="0"/>
                <a:ea typeface="Sora" pitchFamily="34" charset="-122"/>
                <a:cs typeface="Sora" pitchFamily="34" charset="-120"/>
              </a:rPr>
              <a:t>3</a:t>
            </a:r>
            <a:endParaRPr lang="en-US" sz="2679" dirty="0"/>
          </a:p>
        </p:txBody>
      </p:sp>
      <p:sp>
        <p:nvSpPr>
          <p:cNvPr id="16" name="Text 12"/>
          <p:cNvSpPr/>
          <p:nvPr/>
        </p:nvSpPr>
        <p:spPr>
          <a:xfrm>
            <a:off x="7017306" y="5712262"/>
            <a:ext cx="2835235" cy="354330"/>
          </a:xfrm>
          <a:prstGeom prst="rect">
            <a:avLst/>
          </a:prstGeom>
          <a:noFill/>
          <a:ln/>
        </p:spPr>
        <p:txBody>
          <a:bodyPr wrap="none" rtlCol="0" anchor="t"/>
          <a:lstStyle/>
          <a:p>
            <a:pPr marL="0" indent="0">
              <a:lnSpc>
                <a:spcPts val="2791"/>
              </a:lnSpc>
              <a:buNone/>
            </a:pPr>
            <a:r>
              <a:rPr lang="en-US" sz="2233" dirty="0">
                <a:solidFill>
                  <a:srgbClr val="E0D6DE"/>
                </a:solidFill>
                <a:latin typeface="Sora" pitchFamily="34" charset="0"/>
                <a:ea typeface="Sora" pitchFamily="34" charset="-122"/>
                <a:cs typeface="Sora" pitchFamily="34" charset="-120"/>
              </a:rPr>
              <a:t>Decorator</a:t>
            </a:r>
            <a:endParaRPr lang="en-US" sz="2233" dirty="0"/>
          </a:p>
        </p:txBody>
      </p:sp>
      <p:sp>
        <p:nvSpPr>
          <p:cNvPr id="17" name="Text 13"/>
          <p:cNvSpPr/>
          <p:nvPr/>
        </p:nvSpPr>
        <p:spPr>
          <a:xfrm>
            <a:off x="7017306" y="6202680"/>
            <a:ext cx="2927747" cy="725805"/>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TimedPuzzleDecorator wraps the original puzzle.</a:t>
            </a:r>
            <a:endParaRPr lang="en-US" sz="1786" dirty="0"/>
          </a:p>
        </p:txBody>
      </p:sp>
      <p:sp>
        <p:nvSpPr>
          <p:cNvPr id="18" name="Shape 14"/>
          <p:cNvSpPr/>
          <p:nvPr/>
        </p:nvSpPr>
        <p:spPr>
          <a:xfrm>
            <a:off x="10171867" y="5712262"/>
            <a:ext cx="510302" cy="510302"/>
          </a:xfrm>
          <a:prstGeom prst="roundRect">
            <a:avLst>
              <a:gd name="adj" fmla="val 6667"/>
            </a:avLst>
          </a:prstGeom>
          <a:solidFill>
            <a:srgbClr val="26262B"/>
          </a:solidFill>
          <a:ln/>
        </p:spPr>
        <p:txBody>
          <a:bodyPr/>
          <a:lstStyle/>
          <a:p>
            <a:endParaRPr lang="en-US"/>
          </a:p>
        </p:txBody>
      </p:sp>
      <p:sp>
        <p:nvSpPr>
          <p:cNvPr id="19" name="Text 15"/>
          <p:cNvSpPr/>
          <p:nvPr/>
        </p:nvSpPr>
        <p:spPr>
          <a:xfrm>
            <a:off x="10316051" y="5797272"/>
            <a:ext cx="221813" cy="340281"/>
          </a:xfrm>
          <a:prstGeom prst="rect">
            <a:avLst/>
          </a:prstGeom>
          <a:noFill/>
          <a:ln/>
        </p:spPr>
        <p:txBody>
          <a:bodyPr wrap="none" rtlCol="0" anchor="t"/>
          <a:lstStyle/>
          <a:p>
            <a:pPr marL="0" indent="0" algn="ctr">
              <a:lnSpc>
                <a:spcPts val="2679"/>
              </a:lnSpc>
              <a:buNone/>
            </a:pPr>
            <a:r>
              <a:rPr lang="en-US" sz="2679" dirty="0">
                <a:solidFill>
                  <a:srgbClr val="E0D6DE"/>
                </a:solidFill>
                <a:latin typeface="Sora" pitchFamily="34" charset="0"/>
                <a:ea typeface="Sora" pitchFamily="34" charset="-122"/>
                <a:cs typeface="Sora" pitchFamily="34" charset="-120"/>
              </a:rPr>
              <a:t>4</a:t>
            </a:r>
            <a:endParaRPr lang="en-US" sz="2679" dirty="0"/>
          </a:p>
        </p:txBody>
      </p:sp>
      <p:sp>
        <p:nvSpPr>
          <p:cNvPr id="20" name="Text 16"/>
          <p:cNvSpPr/>
          <p:nvPr/>
        </p:nvSpPr>
        <p:spPr>
          <a:xfrm>
            <a:off x="10908983" y="5712262"/>
            <a:ext cx="2870002" cy="354330"/>
          </a:xfrm>
          <a:prstGeom prst="rect">
            <a:avLst/>
          </a:prstGeom>
          <a:noFill/>
          <a:ln/>
        </p:spPr>
        <p:txBody>
          <a:bodyPr wrap="none" rtlCol="0" anchor="t"/>
          <a:lstStyle/>
          <a:p>
            <a:pPr marL="0" indent="0">
              <a:lnSpc>
                <a:spcPts val="2791"/>
              </a:lnSpc>
              <a:buNone/>
            </a:pPr>
            <a:r>
              <a:rPr lang="en-US" sz="2233" dirty="0">
                <a:solidFill>
                  <a:srgbClr val="E0D6DE"/>
                </a:solidFill>
                <a:latin typeface="Sora" pitchFamily="34" charset="0"/>
                <a:ea typeface="Sora" pitchFamily="34" charset="-122"/>
                <a:cs typeface="Sora" pitchFamily="34" charset="-120"/>
              </a:rPr>
              <a:t>Additional Behavior</a:t>
            </a:r>
            <a:endParaRPr lang="en-US" sz="2233" dirty="0"/>
          </a:p>
        </p:txBody>
      </p:sp>
      <p:sp>
        <p:nvSpPr>
          <p:cNvPr id="21" name="Text 17"/>
          <p:cNvSpPr/>
          <p:nvPr/>
        </p:nvSpPr>
        <p:spPr>
          <a:xfrm>
            <a:off x="10908983" y="6202680"/>
            <a:ext cx="2927747" cy="1088708"/>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Adds time-based challenges to puzzles dynamically.</a:t>
            </a:r>
            <a:endParaRPr lang="en-US" sz="1786" dirty="0"/>
          </a:p>
        </p:txBody>
      </p:sp>
      <p:pic>
        <p:nvPicPr>
          <p:cNvPr id="22"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615</Words>
  <Application>Microsoft Office PowerPoint</Application>
  <PresentationFormat>Custom</PresentationFormat>
  <Paragraphs>118</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Noto Sans TC</vt:lpstr>
      <vt:lpstr>Arial</vt:lpstr>
      <vt:lpstr>Sora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Gosaliya, Jainal</cp:lastModifiedBy>
  <cp:revision>1</cp:revision>
  <dcterms:created xsi:type="dcterms:W3CDTF">2024-08-13T21:25:58Z</dcterms:created>
  <dcterms:modified xsi:type="dcterms:W3CDTF">2024-08-13T21:27:07Z</dcterms:modified>
</cp:coreProperties>
</file>